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3" r:id="rId6"/>
    <p:sldId id="258" r:id="rId7"/>
    <p:sldId id="262" r:id="rId8"/>
    <p:sldId id="261" r:id="rId9"/>
    <p:sldId id="264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1A9C1-8538-4FCA-BFE4-1E0AE21C5FF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C1127-987D-412C-9873-3101B7E00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72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CFAB8-E870-4D71-82B6-CBCE78A24D0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62A98-A71D-4D62-93B0-0EBBC1FB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8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62A98-A71D-4D62-93B0-0EBBC1FB40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85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Gaze contingent</a:t>
            </a:r>
            <a:r>
              <a:rPr lang="en-GB" baseline="0" dirty="0" smtClean="0"/>
              <a:t> task </a:t>
            </a:r>
            <a:endParaRPr lang="en-GB" dirty="0" smtClean="0"/>
          </a:p>
          <a:p>
            <a:r>
              <a:rPr lang="en-GB" dirty="0" smtClean="0"/>
              <a:t>Previous research (</a:t>
            </a:r>
            <a:r>
              <a:rPr lang="en-GB" dirty="0" err="1" smtClean="0"/>
              <a:t>Wass</a:t>
            </a:r>
            <a:r>
              <a:rPr lang="en-GB" dirty="0" smtClean="0"/>
              <a:t> et al. 2011) demonstrates effectiveness of this intervention to improve attention control in typical 11 month old infants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62A98-A71D-4D62-93B0-0EBBC1FB40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8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4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2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8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8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7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5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8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3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4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7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BF100-FFD2-4F5B-B50D-B83077538501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A589-FE2B-4613-A8FE-8CED8FCFC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4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ars.org/#!interstaars/cm2a" TargetMode="External"/><Relationship Id="rId2" Type="http://schemas.openxmlformats.org/officeDocument/2006/relationships/hyperlink" Target="mailto:staars@bbk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88379" y="5472052"/>
            <a:ext cx="5757489" cy="1385948"/>
            <a:chOff x="3188379" y="5472052"/>
            <a:chExt cx="5757489" cy="1385948"/>
          </a:xfrm>
        </p:grpSpPr>
        <p:pic>
          <p:nvPicPr>
            <p:cNvPr id="5" name="Picture 3" descr="C:\Users\Amy Goodwin\Documents\PhD Amy Goodwin\Kings-College-London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379" y="5627086"/>
              <a:ext cx="1800200" cy="82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 descr="C:\Users\Amy Goodwin\Documents\PhD Amy Goodwin\Birkbeck 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431" y="5789244"/>
              <a:ext cx="1886350" cy="60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C:\Users\Amy Goodwin\Documents\PhD Amy Goodwin\University of Southampt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644" y="5472052"/>
              <a:ext cx="2016224" cy="138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en-GB" dirty="0" smtClean="0">
                <a:cs typeface="Arial" panose="020B0604020202020204" pitchFamily="34" charset="0"/>
              </a:rPr>
              <a:t>Attention control training for infants at risk of ADHD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cs typeface="Arial" panose="020B0604020202020204" pitchFamily="34" charset="0"/>
              </a:rPr>
              <a:t>A randomised controlled trial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7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Why is this research important?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harmacological treatments, licensed only for children &gt; 6 years old</a:t>
            </a:r>
          </a:p>
          <a:p>
            <a:endParaRPr lang="en-GB" dirty="0" smtClean="0"/>
          </a:p>
          <a:p>
            <a:r>
              <a:rPr lang="en-GB" dirty="0" smtClean="0"/>
              <a:t>Potential of an early cognitive intervention to reduce risk for later ADHD onset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3219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We are currently recruiting babies who are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Less than </a:t>
            </a:r>
            <a:r>
              <a:rPr lang="en-GB" dirty="0" smtClean="0"/>
              <a:t>11 </a:t>
            </a:r>
            <a:r>
              <a:rPr lang="en-GB" dirty="0" smtClean="0"/>
              <a:t>months old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AND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Have an older </a:t>
            </a:r>
            <a:r>
              <a:rPr lang="en-GB" dirty="0" smtClean="0"/>
              <a:t>sibling/parent </a:t>
            </a:r>
            <a:r>
              <a:rPr lang="en-GB" dirty="0" smtClean="0"/>
              <a:t>with </a:t>
            </a:r>
            <a:r>
              <a:rPr lang="en-GB" dirty="0" smtClean="0"/>
              <a:t>ADHD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(The study will be running until July 2017)</a:t>
            </a:r>
            <a:endParaRPr lang="en-GB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8355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Families will be asked to visit the Babylab at Birkbeck College</a:t>
            </a:r>
          </a:p>
          <a:p>
            <a:endParaRPr lang="en-GB" dirty="0" smtClean="0"/>
          </a:p>
          <a:p>
            <a:r>
              <a:rPr lang="en-GB" dirty="0" smtClean="0"/>
              <a:t>All travel costs to central London will be reimbursed</a:t>
            </a:r>
          </a:p>
          <a:p>
            <a:endParaRPr lang="en-GB" dirty="0" smtClean="0"/>
          </a:p>
          <a:p>
            <a:r>
              <a:rPr lang="en-GB" dirty="0" smtClean="0"/>
              <a:t>Eye tracking, EEG, behavioural assessments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What will happen if I take part?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9347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Families who want to take part in the trial: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Will be randomised to the intervention or to a control group.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Home based training sessions with two trained researchers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Up to 12, one hour training sessions (once a week)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09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7" y="845095"/>
            <a:ext cx="2952328" cy="2224399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9" name="Group 8"/>
          <p:cNvGrpSpPr/>
          <p:nvPr/>
        </p:nvGrpSpPr>
        <p:grpSpPr>
          <a:xfrm>
            <a:off x="5137963" y="5918373"/>
            <a:ext cx="3943502" cy="938775"/>
            <a:chOff x="4985563" y="5765973"/>
            <a:chExt cx="3943502" cy="938775"/>
          </a:xfrm>
        </p:grpSpPr>
        <p:pic>
          <p:nvPicPr>
            <p:cNvPr id="10" name="Picture 3" descr="C:\Users\Amy Goodwin\Documents\PhD Amy Goodwin\Kings-College-Lond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563" y="5865899"/>
              <a:ext cx="1192428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 descr="C:\Users\Amy Goodwin\Documents\PhD Amy Goodwin\Birkbeck 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969" y="5977477"/>
              <a:ext cx="1368612" cy="43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:\Users\Amy Goodwin\Documents\PhD Amy Goodwin\University of Southampto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950" y="5765973"/>
              <a:ext cx="1358115" cy="93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64" y="853034"/>
            <a:ext cx="2945758" cy="22164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7" y="3408933"/>
            <a:ext cx="3015701" cy="22606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84" y="3448479"/>
            <a:ext cx="2961538" cy="222115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1912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my Goodwin\Desktop\ISMI 3009_10 EE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680520" cy="5688632"/>
          </a:xfrm>
          <a:prstGeom prst="rect">
            <a:avLst/>
          </a:prstGeom>
          <a:noFill/>
          <a:extLst/>
        </p:spPr>
      </p:pic>
      <p:sp>
        <p:nvSpPr>
          <p:cNvPr id="5" name="TextBox 4"/>
          <p:cNvSpPr txBox="1"/>
          <p:nvPr/>
        </p:nvSpPr>
        <p:spPr>
          <a:xfrm>
            <a:off x="3851920" y="609765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EEG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7291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7" y="260648"/>
            <a:ext cx="6700837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60212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Eye tracking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4021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For further information please contact: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dirty="0" smtClean="0"/>
              <a:t>STAARS, The </a:t>
            </a:r>
            <a:r>
              <a:rPr lang="en-GB" dirty="0" err="1" smtClean="0"/>
              <a:t>Babylab</a:t>
            </a:r>
            <a:r>
              <a:rPr lang="en-GB" dirty="0" smtClean="0"/>
              <a:t>, Centre for Brain and Cognitive Development</a:t>
            </a:r>
          </a:p>
          <a:p>
            <a:pPr marL="0" indent="0">
              <a:buNone/>
            </a:pPr>
            <a:r>
              <a:rPr lang="en-GB" dirty="0" smtClean="0"/>
              <a:t>Tel: 020 7079 0761</a:t>
            </a:r>
          </a:p>
          <a:p>
            <a:pPr marL="0" indent="0">
              <a:buNone/>
            </a:pPr>
            <a:r>
              <a:rPr lang="en-GB" dirty="0" smtClean="0"/>
              <a:t>Email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staars@bbk.ac.uk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Visit us: </a:t>
            </a:r>
            <a:r>
              <a:rPr lang="en-GB" b="1" dirty="0">
                <a:hlinkClick r:id="rId3"/>
              </a:rPr>
              <a:t>http://www.staars.org/#!</a:t>
            </a:r>
            <a:r>
              <a:rPr lang="en-GB" b="1" dirty="0" smtClean="0">
                <a:hlinkClick r:id="rId3"/>
              </a:rPr>
              <a:t>interstaars/cm2a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Or take a leaflet!</a:t>
            </a:r>
          </a:p>
          <a:p>
            <a:pPr marL="0" indent="0">
              <a:buNone/>
            </a:pPr>
            <a:endParaRPr lang="en-GB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788024" y="5671942"/>
            <a:ext cx="3943502" cy="938775"/>
            <a:chOff x="4985563" y="5765973"/>
            <a:chExt cx="3943502" cy="938775"/>
          </a:xfrm>
        </p:grpSpPr>
        <p:pic>
          <p:nvPicPr>
            <p:cNvPr id="6" name="Picture 3" descr="C:\Users\Amy Goodwin\Documents\PhD Amy Goodwin\Kings-College-Lond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563" y="5865899"/>
              <a:ext cx="1192428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 descr="C:\Users\Amy Goodwin\Documents\PhD Amy Goodwin\Birkbeck 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969" y="5977477"/>
              <a:ext cx="1368612" cy="43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C:\Users\Amy Goodwin\Documents\PhD Amy Goodwin\University of Southampto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950" y="5765973"/>
              <a:ext cx="1358115" cy="93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613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220</Words>
  <Application>Microsoft Office PowerPoint</Application>
  <PresentationFormat>On-screen Show (4:3)</PresentationFormat>
  <Paragraphs>48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Attention control training for infants at risk of ADHD</vt:lpstr>
      <vt:lpstr>PowerPoint Presentation</vt:lpstr>
      <vt:lpstr>PowerPoint Presentation</vt:lpstr>
      <vt:lpstr>What will happen if I take part?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IoP King's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 control training for infants at risk of ADHD</dc:title>
  <dc:creator>Runicles, Abigail</dc:creator>
  <cp:lastModifiedBy>Runicles, Abigail</cp:lastModifiedBy>
  <cp:revision>4</cp:revision>
  <cp:lastPrinted>2015-10-05T15:24:39Z</cp:lastPrinted>
  <dcterms:created xsi:type="dcterms:W3CDTF">2015-10-05T14:56:59Z</dcterms:created>
  <dcterms:modified xsi:type="dcterms:W3CDTF">2015-10-05T15:40:22Z</dcterms:modified>
</cp:coreProperties>
</file>