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7" r:id="rId4"/>
    <p:sldId id="259" r:id="rId5"/>
    <p:sldId id="269" r:id="rId6"/>
    <p:sldId id="260" r:id="rId7"/>
    <p:sldId id="271" r:id="rId8"/>
    <p:sldId id="261" r:id="rId9"/>
    <p:sldId id="273" r:id="rId10"/>
    <p:sldId id="264" r:id="rId11"/>
    <p:sldId id="262" r:id="rId12"/>
    <p:sldId id="275" r:id="rId13"/>
    <p:sldId id="263" r:id="rId14"/>
    <p:sldId id="268" r:id="rId15"/>
    <p:sldId id="265" r:id="rId16"/>
    <p:sldId id="266" r:id="rId17"/>
    <p:sldId id="267" r:id="rId18"/>
    <p:sldId id="27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2" d="100"/>
          <a:sy n="82" d="100"/>
        </p:scale>
        <p:origin x="21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ttingiton.org.uk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 smtClean="0"/>
              <a:t>ADHD, Adolescence, Emotion and Relationships</a:t>
            </a: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Dr Alex Doig</a:t>
            </a:r>
          </a:p>
          <a:p>
            <a:r>
              <a:rPr lang="en-GB" dirty="0" smtClean="0"/>
              <a:t>Consultant Child and Adolescent Psychiatrist</a:t>
            </a:r>
          </a:p>
          <a:p>
            <a:r>
              <a:rPr lang="en-GB" dirty="0" smtClean="0"/>
              <a:t>Richmond CAMHS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0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Break </a:t>
            </a:r>
            <a:endParaRPr lang="en-GB" b="1" dirty="0"/>
          </a:p>
        </p:txBody>
      </p:sp>
      <p:pic>
        <p:nvPicPr>
          <p:cNvPr id="3074" name="Picture 2" descr="https://sp.yimg.com/xj/th?id=OIP.M5b04114bcff4ea7877099b42bb1e5945H0&amp;pid=15.1&amp;P=0&amp;w=263&amp;h=17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017" y="1874881"/>
            <a:ext cx="6472362" cy="430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33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PTSD </a:t>
            </a:r>
            <a:br>
              <a:rPr lang="en-GB" dirty="0" smtClean="0"/>
            </a:br>
            <a:r>
              <a:rPr lang="en-GB" sz="2700" dirty="0" smtClean="0"/>
              <a:t>(maybe worth briefly discussing attachment disorder)</a:t>
            </a:r>
            <a:endParaRPr lang="en-GB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4149" y="2722042"/>
            <a:ext cx="3101710" cy="2326283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Associated with trauma and often the fear that life or loved ones at risk</a:t>
            </a:r>
          </a:p>
          <a:p>
            <a:pPr lvl="1"/>
            <a:r>
              <a:rPr lang="en-GB" dirty="0" smtClean="0"/>
              <a:t>Dissociation – zoning out with anxiety symptoms</a:t>
            </a:r>
          </a:p>
          <a:p>
            <a:pPr lvl="1"/>
            <a:r>
              <a:rPr lang="en-GB" dirty="0" smtClean="0"/>
              <a:t>Flashbacks</a:t>
            </a:r>
          </a:p>
          <a:p>
            <a:pPr lvl="1"/>
            <a:r>
              <a:rPr lang="en-GB" dirty="0" smtClean="0"/>
              <a:t>Nightmares</a:t>
            </a:r>
          </a:p>
          <a:p>
            <a:pPr lvl="1"/>
            <a:r>
              <a:rPr lang="en-GB" dirty="0" smtClean="0"/>
              <a:t>Jumpy and easily startled</a:t>
            </a:r>
          </a:p>
          <a:p>
            <a:pPr lvl="1"/>
            <a:r>
              <a:rPr lang="en-GB" dirty="0" smtClean="0"/>
              <a:t>Anxiety and panic</a:t>
            </a:r>
            <a:endParaRPr lang="en-GB" dirty="0"/>
          </a:p>
          <a:p>
            <a:pPr lvl="1"/>
            <a:r>
              <a:rPr lang="en-GB" dirty="0" smtClean="0"/>
              <a:t>Can by hyper-aroused (looks like hyperactivity)</a:t>
            </a:r>
          </a:p>
          <a:p>
            <a:pPr lvl="1"/>
            <a:r>
              <a:rPr lang="en-GB" dirty="0" smtClean="0"/>
              <a:t>Can’t concentrate (because of bad memory)</a:t>
            </a:r>
          </a:p>
        </p:txBody>
      </p:sp>
    </p:spTree>
    <p:extLst>
      <p:ext uri="{BB962C8B-B14F-4D97-AF65-F5344CB8AC3E}">
        <p14:creationId xmlns:p14="http://schemas.microsoft.com/office/powerpoint/2010/main" val="42446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PTSD (and attachment)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25750"/>
            <a:ext cx="4084446" cy="2489050"/>
          </a:xfrm>
          <a:ln>
            <a:solidFill>
              <a:srgbClr val="92D05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PTSD / Attachment</a:t>
            </a:r>
          </a:p>
          <a:p>
            <a:pPr lvl="1"/>
            <a:r>
              <a:rPr lang="en-GB" dirty="0" smtClean="0"/>
              <a:t>Restlessness since PTSD and associated with flashbacks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due to nightmares</a:t>
            </a:r>
          </a:p>
          <a:p>
            <a:pPr lvl="1"/>
            <a:r>
              <a:rPr lang="en-GB" dirty="0" smtClean="0"/>
              <a:t>Attachment – history of abuse / can’t form relationships well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668" y="1625750"/>
            <a:ext cx="4184034" cy="2489049"/>
          </a:xfrm>
          <a:ln>
            <a:solidFill>
              <a:srgbClr val="92D05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Hyperactivity longstanding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</a:p>
          <a:p>
            <a:pPr lvl="1"/>
            <a:r>
              <a:rPr lang="en-GB" dirty="0" smtClean="0"/>
              <a:t>Relationships affected by impulsivity but can form relationships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304581"/>
            <a:ext cx="6512943" cy="2320506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 with PTSD (Co-morbidity)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At risk of trauma due to impulsivity (victim and perpetrator)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Girls (and boys) with 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at risk of bullying – can lead to PTSD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Change in behaviour / personality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Fight / flight can be very literal (increased police contact) but often triggered by flashbacks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Increased Impulsivity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boys) – fights 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Withdrawal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girls)</a:t>
            </a:r>
            <a:endParaRPr lang="en-GB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49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Adjustment Reaction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development of emotional or behavioural symptoms in reaction to a stressful situation.</a:t>
            </a:r>
          </a:p>
          <a:p>
            <a:pPr lvl="1"/>
            <a:r>
              <a:rPr lang="en-GB" dirty="0" smtClean="0"/>
              <a:t>Break ups / bullying / Family difficulties / bad exam results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Distress more extreme than that expected considering the trigger</a:t>
            </a:r>
          </a:p>
          <a:p>
            <a:r>
              <a:rPr lang="en-GB" dirty="0" smtClean="0"/>
              <a:t>Should resolve within 6 months</a:t>
            </a:r>
          </a:p>
          <a:p>
            <a:r>
              <a:rPr lang="en-GB" dirty="0" smtClean="0"/>
              <a:t>Symptoms can be depressive / anxious / behavioural</a:t>
            </a:r>
          </a:p>
          <a:p>
            <a:endParaRPr lang="en-GB" dirty="0"/>
          </a:p>
          <a:p>
            <a:r>
              <a:rPr lang="en-GB" dirty="0" smtClean="0"/>
              <a:t>ADHD more exposed to stressful situations (impulsivity)</a:t>
            </a:r>
          </a:p>
          <a:p>
            <a:r>
              <a:rPr lang="en-GB" dirty="0" smtClean="0"/>
              <a:t>Emotional reactions can be more extreme</a:t>
            </a:r>
          </a:p>
          <a:p>
            <a:r>
              <a:rPr lang="en-GB" dirty="0" smtClean="0"/>
              <a:t>Impulsivity increases risk (ALL MEDICINES SHOULD BE LOCKED AWAY)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1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be helpful?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Structure, Boundaries</a:t>
            </a:r>
            <a:endParaRPr lang="en-GB" dirty="0"/>
          </a:p>
          <a:p>
            <a:r>
              <a:rPr lang="en-GB" dirty="0" smtClean="0"/>
              <a:t>Regular sleep</a:t>
            </a:r>
          </a:p>
          <a:p>
            <a:r>
              <a:rPr lang="en-GB" dirty="0" smtClean="0"/>
              <a:t>Exercise </a:t>
            </a:r>
          </a:p>
          <a:p>
            <a:r>
              <a:rPr lang="en-GB" dirty="0" smtClean="0"/>
              <a:t>Good nutrition – avoid caffeine / alcohol</a:t>
            </a:r>
          </a:p>
          <a:p>
            <a:endParaRPr lang="en-GB" dirty="0"/>
          </a:p>
          <a:p>
            <a:r>
              <a:rPr lang="en-GB" dirty="0" smtClean="0"/>
              <a:t>Help problem solve peer relationship problems (trigger for depression)</a:t>
            </a:r>
            <a:endParaRPr lang="en-GB" dirty="0"/>
          </a:p>
          <a:p>
            <a:r>
              <a:rPr lang="en-GB" dirty="0" smtClean="0"/>
              <a:t>Building on sense of achievement &amp; mastery, build self esteem</a:t>
            </a:r>
          </a:p>
          <a:p>
            <a:r>
              <a:rPr lang="en-GB" dirty="0" smtClean="0"/>
              <a:t>Focus on what they do well, positive praise</a:t>
            </a:r>
          </a:p>
          <a:p>
            <a:endParaRPr lang="en-GB" dirty="0"/>
          </a:p>
          <a:p>
            <a:r>
              <a:rPr lang="en-GB" dirty="0" smtClean="0"/>
              <a:t>Problem solve specific triggers – education</a:t>
            </a:r>
          </a:p>
          <a:p>
            <a:r>
              <a:rPr lang="en-GB" dirty="0" smtClean="0"/>
              <a:t>Be mindful to keep adult problems with the adults (finances / parental relationships)</a:t>
            </a:r>
          </a:p>
          <a:p>
            <a:endParaRPr lang="en-GB" dirty="0"/>
          </a:p>
          <a:p>
            <a:r>
              <a:rPr lang="en-GB" dirty="0" smtClean="0"/>
              <a:t>Can be helpful to review medication / review treatment plan at CAMHS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01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Adolescent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Parents – still supporting financially and practically, but no longer the “parent’s child” and now a person in their own right.</a:t>
            </a:r>
          </a:p>
          <a:p>
            <a:pPr lvl="1"/>
            <a:r>
              <a:rPr lang="en-GB" dirty="0" smtClean="0"/>
              <a:t>Natural move away from parents to peer group.</a:t>
            </a:r>
          </a:p>
          <a:p>
            <a:pPr lvl="1"/>
            <a:r>
              <a:rPr lang="en-GB" dirty="0" smtClean="0"/>
              <a:t>Challenging of parents ideas / values / beliefs</a:t>
            </a:r>
          </a:p>
          <a:p>
            <a:pPr lvl="1"/>
            <a:r>
              <a:rPr lang="en-GB" dirty="0" smtClean="0"/>
              <a:t>Desire to be independent, but not quite ready to be fully independent</a:t>
            </a:r>
          </a:p>
          <a:p>
            <a:r>
              <a:rPr lang="en-GB" dirty="0" smtClean="0"/>
              <a:t>Peers – become more important in terms of validation &amp; identity</a:t>
            </a:r>
          </a:p>
          <a:p>
            <a:pPr lvl="1"/>
            <a:r>
              <a:rPr lang="en-GB" dirty="0" smtClean="0"/>
              <a:t>Confide in friends rather than parents</a:t>
            </a:r>
          </a:p>
          <a:p>
            <a:pPr lvl="1"/>
            <a:r>
              <a:rPr lang="en-GB" dirty="0" smtClean="0"/>
              <a:t>Social world focussed more on peers than parents</a:t>
            </a:r>
          </a:p>
          <a:p>
            <a:r>
              <a:rPr lang="en-GB" dirty="0" smtClean="0"/>
              <a:t>Intimate relationships- become more important, exploration of relationships, sexuality, sexual behaviour,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80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ADHD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Parents – Kids with ADHD can be less mature, but still want independence.</a:t>
            </a:r>
          </a:p>
          <a:p>
            <a:pPr lvl="1"/>
            <a:r>
              <a:rPr lang="en-GB" dirty="0" smtClean="0"/>
              <a:t>Impulsive acts can worry parents more.</a:t>
            </a:r>
          </a:p>
          <a:p>
            <a:pPr lvl="1"/>
            <a:r>
              <a:rPr lang="en-GB" dirty="0" smtClean="0"/>
              <a:t>Normal rebellion can seem extreme.</a:t>
            </a:r>
          </a:p>
          <a:p>
            <a:pPr lvl="1"/>
            <a:endParaRPr lang="en-GB" dirty="0"/>
          </a:p>
          <a:p>
            <a:r>
              <a:rPr lang="en-GB" dirty="0" smtClean="0"/>
              <a:t>Peers – can be excluded from peer group due to ADHD.</a:t>
            </a:r>
          </a:p>
          <a:p>
            <a:pPr lvl="1"/>
            <a:r>
              <a:rPr lang="en-GB" dirty="0" smtClean="0"/>
              <a:t>Can have more arguments, fall out more often.</a:t>
            </a:r>
          </a:p>
          <a:p>
            <a:pPr lvl="1"/>
            <a:r>
              <a:rPr lang="en-GB" dirty="0" smtClean="0"/>
              <a:t>Can pick challenging peer group – use of drugs as self medication / impulsive use</a:t>
            </a:r>
          </a:p>
          <a:p>
            <a:endParaRPr lang="en-GB" dirty="0"/>
          </a:p>
          <a:p>
            <a:r>
              <a:rPr lang="en-GB" dirty="0" smtClean="0"/>
              <a:t>Relationships – can be too quick to declare undying love</a:t>
            </a:r>
          </a:p>
          <a:p>
            <a:pPr lvl="1"/>
            <a:r>
              <a:rPr lang="en-GB" dirty="0" smtClean="0"/>
              <a:t>Quick to fall out – and get back together</a:t>
            </a:r>
          </a:p>
          <a:p>
            <a:pPr lvl="1"/>
            <a:r>
              <a:rPr lang="en-GB" dirty="0" smtClean="0"/>
              <a:t>Other half may struggle with rapid mood states.</a:t>
            </a:r>
          </a:p>
          <a:p>
            <a:pPr lvl="1"/>
            <a:r>
              <a:rPr lang="en-GB" dirty="0" smtClean="0"/>
              <a:t>More likely to use sex as “self medication” – increases self esteem, can think it will improve social standing, BUT….less likely to use safe sex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9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 Sex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http://tse1.mm.bing.net/th?id=OIP.M758b7b6c658c9800b7c9f4948c31a741H0&amp;pid=15.1&amp;P=0&amp;w=239&amp;h=16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1404" y="3062719"/>
            <a:ext cx="3275122" cy="217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Think Contraception</a:t>
            </a:r>
          </a:p>
          <a:p>
            <a:pPr lvl="1"/>
            <a:r>
              <a:rPr lang="en-GB" dirty="0" smtClean="0"/>
              <a:t>For girls think longer term contraception that you don’t need to remember.</a:t>
            </a:r>
          </a:p>
          <a:p>
            <a:pPr lvl="1"/>
            <a:r>
              <a:rPr lang="en-GB" dirty="0" smtClean="0"/>
              <a:t>For boys, talk about using condoms, teach how to use</a:t>
            </a:r>
          </a:p>
          <a:p>
            <a:pPr lvl="1"/>
            <a:r>
              <a:rPr lang="en-GB" dirty="0">
                <a:hlinkClick r:id="rId3"/>
              </a:rPr>
              <a:t>http://www.gettingiton.org.uk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382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087" y="1553882"/>
            <a:ext cx="5538158" cy="418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4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ADHD, Adolescence, Emotion and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Assumptions: </a:t>
            </a:r>
          </a:p>
          <a:p>
            <a:pPr lvl="1"/>
            <a:r>
              <a:rPr lang="en-GB" dirty="0" smtClean="0"/>
              <a:t>All believe ADHD is a real thing.</a:t>
            </a:r>
          </a:p>
          <a:p>
            <a:pPr lvl="1"/>
            <a:r>
              <a:rPr lang="en-GB" dirty="0" smtClean="0"/>
              <a:t>All understand ADHD is a neurodevelopmental disorder (mostly born with it).</a:t>
            </a:r>
          </a:p>
          <a:p>
            <a:pPr lvl="1"/>
            <a:endParaRPr lang="en-GB" dirty="0"/>
          </a:p>
          <a:p>
            <a:r>
              <a:rPr lang="en-GB" dirty="0" err="1" smtClean="0"/>
              <a:t>Neurotypical</a:t>
            </a:r>
            <a:r>
              <a:rPr lang="en-GB" dirty="0" smtClean="0"/>
              <a:t> Adolescent Development</a:t>
            </a:r>
          </a:p>
          <a:p>
            <a:r>
              <a:rPr lang="en-GB" dirty="0" smtClean="0"/>
              <a:t>Emotions and Adolescence – </a:t>
            </a:r>
            <a:r>
              <a:rPr lang="en-GB" dirty="0" err="1" smtClean="0"/>
              <a:t>Neurotypical</a:t>
            </a:r>
            <a:r>
              <a:rPr lang="en-GB" dirty="0" smtClean="0"/>
              <a:t> vs ADHD</a:t>
            </a:r>
          </a:p>
          <a:p>
            <a:r>
              <a:rPr lang="en-GB" dirty="0" smtClean="0"/>
              <a:t>Specific Conditions: Depression / Anxiety</a:t>
            </a:r>
          </a:p>
          <a:p>
            <a:r>
              <a:rPr lang="en-GB" dirty="0" smtClean="0"/>
              <a:t>BREAK</a:t>
            </a:r>
          </a:p>
          <a:p>
            <a:r>
              <a:rPr lang="en-GB" dirty="0" smtClean="0"/>
              <a:t>Specific Conditions:  PTSD / Adjustment Reactions</a:t>
            </a:r>
          </a:p>
          <a:p>
            <a:r>
              <a:rPr lang="en-GB" dirty="0" smtClean="0"/>
              <a:t>What can help</a:t>
            </a:r>
          </a:p>
          <a:p>
            <a:r>
              <a:rPr lang="en-GB" dirty="0" smtClean="0"/>
              <a:t>Relationships</a:t>
            </a:r>
          </a:p>
          <a:p>
            <a:r>
              <a:rPr lang="en-GB" dirty="0" smtClean="0"/>
              <a:t>ADHD and Relationships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37230" y="4037162"/>
            <a:ext cx="3683479" cy="190821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Not </a:t>
            </a: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going to speak on:</a:t>
            </a:r>
          </a:p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en-GB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800100" lvl="1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Brain anatomy in detail</a:t>
            </a:r>
          </a:p>
          <a:p>
            <a:pPr marL="800100" lvl="1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Treatment of conditions in detail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07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en-GB" dirty="0" smtClean="0"/>
              <a:t>The “</a:t>
            </a:r>
            <a:r>
              <a:rPr lang="en-GB" dirty="0" err="1" smtClean="0"/>
              <a:t>Neurotypical</a:t>
            </a:r>
            <a:r>
              <a:rPr lang="en-GB" dirty="0" smtClean="0"/>
              <a:t>” Adolescent Brain</a:t>
            </a:r>
            <a:endParaRPr lang="en-GB" dirty="0"/>
          </a:p>
        </p:txBody>
      </p:sp>
      <p:pic>
        <p:nvPicPr>
          <p:cNvPr id="1026" name="Picture 2" descr="http://drrachelvgow.com/wp-content/uploads/2014/05/brain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470" y="2117456"/>
            <a:ext cx="5694396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30684" y="5411837"/>
            <a:ext cx="2326057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Great “Accelerator”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4126231">
            <a:off x="4356046" y="4873925"/>
            <a:ext cx="1216325" cy="172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63572" y="2786332"/>
            <a:ext cx="1664898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Poor “Brakes”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1140956">
            <a:off x="2123389" y="3164450"/>
            <a:ext cx="1216325" cy="172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548153" y="5874031"/>
            <a:ext cx="4207658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Emotion, Impulses, Aggression, Instinct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7420" y="3250714"/>
            <a:ext cx="2096218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Control, Planning,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Problem Solving</a:t>
            </a:r>
            <a:endParaRPr lang="en-GB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3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Emotion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NON-ADHD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Moody</a:t>
            </a:r>
          </a:p>
          <a:p>
            <a:r>
              <a:rPr lang="en-GB" dirty="0" smtClean="0"/>
              <a:t>Intense	</a:t>
            </a:r>
          </a:p>
          <a:p>
            <a:r>
              <a:rPr lang="en-GB" dirty="0" smtClean="0"/>
              <a:t>Impulsive</a:t>
            </a:r>
          </a:p>
          <a:p>
            <a:r>
              <a:rPr lang="en-GB" dirty="0" smtClean="0"/>
              <a:t>Rebellious leading to independence</a:t>
            </a:r>
          </a:p>
          <a:p>
            <a:endParaRPr lang="en-GB" dirty="0"/>
          </a:p>
          <a:p>
            <a:r>
              <a:rPr lang="en-GB" dirty="0" smtClean="0"/>
              <a:t>Able to self soothe (or use peers)</a:t>
            </a:r>
          </a:p>
          <a:p>
            <a:r>
              <a:rPr lang="en-GB" dirty="0" smtClean="0"/>
              <a:t>Able to inhibit urges</a:t>
            </a:r>
          </a:p>
          <a:p>
            <a:r>
              <a:rPr lang="en-GB" dirty="0" smtClean="0"/>
              <a:t>Able to self motivate</a:t>
            </a:r>
          </a:p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95418" y="2160983"/>
            <a:ext cx="4185618" cy="576262"/>
          </a:xfrm>
        </p:spPr>
        <p:txBody>
          <a:bodyPr/>
          <a:lstStyle/>
          <a:p>
            <a:r>
              <a:rPr lang="en-GB" dirty="0" smtClean="0"/>
              <a:t>ADHD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295419" y="2737245"/>
            <a:ext cx="4185617" cy="3304117"/>
          </a:xfrm>
        </p:spPr>
        <p:txBody>
          <a:bodyPr/>
          <a:lstStyle/>
          <a:p>
            <a:r>
              <a:rPr lang="en-GB" dirty="0" smtClean="0"/>
              <a:t>Mood Swings / Labile</a:t>
            </a:r>
          </a:p>
          <a:p>
            <a:r>
              <a:rPr lang="en-GB" dirty="0" smtClean="0"/>
              <a:t>Extreme</a:t>
            </a:r>
          </a:p>
          <a:p>
            <a:r>
              <a:rPr lang="en-GB" dirty="0" smtClean="0"/>
              <a:t>Impulsive +</a:t>
            </a:r>
          </a:p>
          <a:p>
            <a:r>
              <a:rPr lang="en-GB" dirty="0" smtClean="0"/>
              <a:t>Oppositional but too disorganised to be independent</a:t>
            </a:r>
          </a:p>
          <a:p>
            <a:r>
              <a:rPr lang="en-GB" dirty="0" smtClean="0"/>
              <a:t>Struggle to self soothe</a:t>
            </a:r>
          </a:p>
          <a:p>
            <a:r>
              <a:rPr lang="en-GB" dirty="0" smtClean="0"/>
              <a:t>Struggle to inhibit urges</a:t>
            </a:r>
          </a:p>
          <a:p>
            <a:r>
              <a:rPr lang="en-GB" dirty="0" smtClean="0"/>
              <a:t>Struggle to self motivate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563374" y="1345721"/>
            <a:ext cx="4537494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ADHD brains have differences on top of what happens during adolescence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88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Conditions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Depression</a:t>
            </a:r>
          </a:p>
          <a:p>
            <a:endParaRPr lang="en-GB" dirty="0"/>
          </a:p>
          <a:p>
            <a:r>
              <a:rPr lang="en-GB" dirty="0" smtClean="0"/>
              <a:t>Anxiety</a:t>
            </a:r>
          </a:p>
          <a:p>
            <a:endParaRPr lang="en-GB" dirty="0"/>
          </a:p>
          <a:p>
            <a:r>
              <a:rPr lang="en-GB" dirty="0" smtClean="0"/>
              <a:t>BREAK</a:t>
            </a:r>
          </a:p>
          <a:p>
            <a:endParaRPr lang="en-GB" dirty="0"/>
          </a:p>
          <a:p>
            <a:r>
              <a:rPr lang="en-GB" dirty="0" smtClean="0"/>
              <a:t>PTSD</a:t>
            </a:r>
          </a:p>
          <a:p>
            <a:endParaRPr lang="en-GB" dirty="0"/>
          </a:p>
          <a:p>
            <a:r>
              <a:rPr lang="en-GB" dirty="0" smtClean="0"/>
              <a:t>Adjustment Reaction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85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Depression</a:t>
            </a:r>
            <a:endParaRPr lang="en-GB" dirty="0"/>
          </a:p>
        </p:txBody>
      </p:sp>
      <p:pic>
        <p:nvPicPr>
          <p:cNvPr id="2050" name="Picture 2" descr="https://sp.yimg.com/xj/th?id=OIP.M927f6a458aac47758bb9f84890efe4e1o0&amp;pid=15.1&amp;P=0&amp;w=273&amp;h=15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362" y="2449903"/>
            <a:ext cx="3923549" cy="21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Sad most of the time, tearful, low</a:t>
            </a:r>
          </a:p>
          <a:p>
            <a:r>
              <a:rPr lang="en-GB" dirty="0" smtClean="0"/>
              <a:t>Low energy, poor appetite, disturbed sleep, loss of enjoyment, irritability </a:t>
            </a:r>
          </a:p>
          <a:p>
            <a:r>
              <a:rPr lang="en-GB" dirty="0" smtClean="0"/>
              <a:t>Feeling worthless, useless</a:t>
            </a:r>
          </a:p>
          <a:p>
            <a:r>
              <a:rPr lang="en-GB" dirty="0" smtClean="0"/>
              <a:t>Loss of hope, future bleak</a:t>
            </a:r>
          </a:p>
          <a:p>
            <a:r>
              <a:rPr lang="en-GB" dirty="0" smtClean="0"/>
              <a:t>Suicidal ideas</a:t>
            </a:r>
          </a:p>
        </p:txBody>
      </p:sp>
    </p:spTree>
    <p:extLst>
      <p:ext uri="{BB962C8B-B14F-4D97-AF65-F5344CB8AC3E}">
        <p14:creationId xmlns:p14="http://schemas.microsoft.com/office/powerpoint/2010/main" val="5622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Depression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203720"/>
            <a:ext cx="4084446" cy="2057729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Depression</a:t>
            </a:r>
          </a:p>
          <a:p>
            <a:pPr lvl="1"/>
            <a:r>
              <a:rPr lang="en-GB" dirty="0" smtClean="0"/>
              <a:t>Low Mood majority of the time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as thoughts negative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770" y="2203720"/>
            <a:ext cx="4184034" cy="2057728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Low moods situational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534768"/>
            <a:ext cx="6512943" cy="189781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ADHD with Depression (Co-morbidity)</a:t>
            </a:r>
          </a:p>
          <a:p>
            <a:pPr lvl="1"/>
            <a:r>
              <a:rPr lang="en-GB" dirty="0" smtClean="0"/>
              <a:t>Change in behaviour / personality</a:t>
            </a:r>
          </a:p>
          <a:p>
            <a:pPr lvl="1"/>
            <a:r>
              <a:rPr lang="en-GB" dirty="0" smtClean="0"/>
              <a:t>Loss of interests / not enjoying things as before</a:t>
            </a:r>
          </a:p>
          <a:p>
            <a:pPr lvl="1"/>
            <a:r>
              <a:rPr lang="en-GB" dirty="0" smtClean="0"/>
              <a:t>Moods can be more extreme</a:t>
            </a:r>
          </a:p>
          <a:p>
            <a:pPr lvl="1"/>
            <a:r>
              <a:rPr lang="en-GB" dirty="0" smtClean="0"/>
              <a:t>Increased Impulsivity (</a:t>
            </a:r>
            <a:r>
              <a:rPr lang="en-GB" dirty="0" err="1" smtClean="0"/>
              <a:t>esp</a:t>
            </a:r>
            <a:r>
              <a:rPr lang="en-GB" dirty="0" smtClean="0"/>
              <a:t> boys) – fights / self harm &amp; overdoses</a:t>
            </a:r>
          </a:p>
          <a:p>
            <a:pPr lvl="1"/>
            <a:r>
              <a:rPr lang="en-GB" dirty="0" smtClean="0"/>
              <a:t>Withdrawal (</a:t>
            </a:r>
            <a:r>
              <a:rPr lang="en-GB" dirty="0" err="1" smtClean="0"/>
              <a:t>esp</a:t>
            </a:r>
            <a:r>
              <a:rPr lang="en-GB" dirty="0" smtClean="0"/>
              <a:t> girls)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Anxiety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Feeling worried all the time</a:t>
            </a:r>
          </a:p>
          <a:p>
            <a:r>
              <a:rPr lang="en-GB" dirty="0" smtClean="0"/>
              <a:t>Heart rate goes fast / breathing fast / feeling sick / dry mouth / shakes</a:t>
            </a:r>
          </a:p>
          <a:p>
            <a:r>
              <a:rPr lang="en-GB" dirty="0" smtClean="0"/>
              <a:t>Fight / flight / freeze response</a:t>
            </a:r>
          </a:p>
          <a:p>
            <a:r>
              <a:rPr lang="en-GB" dirty="0" smtClean="0"/>
              <a:t>Avoidance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306" y="3614469"/>
            <a:ext cx="3106309" cy="207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Anxiety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203720"/>
            <a:ext cx="4084446" cy="2057729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Anxiety</a:t>
            </a:r>
          </a:p>
          <a:p>
            <a:pPr lvl="1"/>
            <a:r>
              <a:rPr lang="en-GB" dirty="0" smtClean="0"/>
              <a:t>Restlessness since anxiety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as thoughts worrying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770" y="2203720"/>
            <a:ext cx="4184034" cy="2057728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Hyperactivity longstanding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534768"/>
            <a:ext cx="6512943" cy="189781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 with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Anxiety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(Co-morbidity)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Change in behaviour / personality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Avoidance of what makes them scared can be extreme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Fight / flight can be very literal (increased police contact)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Increased Impulsivity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boys) – fights 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Withdrawal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girls)</a:t>
            </a:r>
            <a:endParaRPr lang="en-GB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44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308</TotalTime>
  <Words>1001</Words>
  <Application>Microsoft Office PowerPoint</Application>
  <PresentationFormat>Widescreen</PresentationFormat>
  <Paragraphs>186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ADHD, Adolescence, Emotion and Relationships</vt:lpstr>
      <vt:lpstr>ADHD, Adolescence, Emotion and Relationships</vt:lpstr>
      <vt:lpstr>The “Neurotypical” Adolescent Brain</vt:lpstr>
      <vt:lpstr>Emotion </vt:lpstr>
      <vt:lpstr>Specific Conditions</vt:lpstr>
      <vt:lpstr>Depression</vt:lpstr>
      <vt:lpstr>Depression and ADHD</vt:lpstr>
      <vt:lpstr>Anxiety    </vt:lpstr>
      <vt:lpstr>Anxiety and ADHD</vt:lpstr>
      <vt:lpstr>Break </vt:lpstr>
      <vt:lpstr>PTSD  (maybe worth briefly discussing attachment disorder)</vt:lpstr>
      <vt:lpstr>PTSD (and attachment) and ADHD</vt:lpstr>
      <vt:lpstr>Adjustment Reaction</vt:lpstr>
      <vt:lpstr>What can be helpful?</vt:lpstr>
      <vt:lpstr>Adolescent Relationships</vt:lpstr>
      <vt:lpstr>ADHD Relationships</vt:lpstr>
      <vt:lpstr>Safe Sex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ADHD, Adolescence, Emotion and Relationships</dc:title>
  <dc:creator>Alex Doig</dc:creator>
  <cp:lastModifiedBy>alastair yates</cp:lastModifiedBy>
  <cp:revision>35</cp:revision>
  <dcterms:created xsi:type="dcterms:W3CDTF">2015-10-04T15:08:57Z</dcterms:created>
  <dcterms:modified xsi:type="dcterms:W3CDTF">2015-10-07T13:53:58Z</dcterms:modified>
</cp:coreProperties>
</file>