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3" r:id="rId4"/>
    <p:sldId id="257" r:id="rId5"/>
    <p:sldId id="258" r:id="rId6"/>
    <p:sldId id="265" r:id="rId7"/>
    <p:sldId id="259" r:id="rId8"/>
    <p:sldId id="269" r:id="rId9"/>
    <p:sldId id="262" r:id="rId10"/>
    <p:sldId id="267" r:id="rId11"/>
    <p:sldId id="268" r:id="rId12"/>
    <p:sldId id="270" r:id="rId13"/>
    <p:sldId id="260" r:id="rId14"/>
    <p:sldId id="271" r:id="rId15"/>
    <p:sldId id="266" r:id="rId16"/>
    <p:sldId id="273" r:id="rId17"/>
    <p:sldId id="272" r:id="rId18"/>
    <p:sldId id="261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0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8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0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9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1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5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9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9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7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7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BBB9-9602-49AB-A09C-D5E0024BDD3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0F2B-6C5C-400A-9C9D-7EC578E8A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0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.swartfigure@stanley.richmond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Behaviour </a:t>
            </a:r>
            <a:r>
              <a:rPr lang="en-GB" dirty="0"/>
              <a:t>Analysis and </a:t>
            </a:r>
            <a:r>
              <a:rPr lang="en-GB" dirty="0" smtClean="0"/>
              <a:t>ADHD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hat behaviour means and its value to the individual</a:t>
            </a:r>
          </a:p>
          <a:p>
            <a:r>
              <a:rPr lang="en-GB" dirty="0" smtClean="0"/>
              <a:t>Andrew Swartfigure, BCBA</a:t>
            </a:r>
          </a:p>
          <a:p>
            <a:r>
              <a:rPr lang="en-GB" dirty="0" smtClean="0"/>
              <a:t>Head of the Peartree Centre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112" y="4941350"/>
            <a:ext cx="2143125" cy="1758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37" y="5114346"/>
            <a:ext cx="1758006" cy="14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Intervention- best intention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Currently attends a social skills group twice a week, he is the most attentive and participates more than the other children</a:t>
            </a:r>
          </a:p>
          <a:p>
            <a:endParaRPr lang="en-GB" dirty="0" smtClean="0"/>
          </a:p>
          <a:p>
            <a:r>
              <a:rPr lang="en-GB" dirty="0" smtClean="0"/>
              <a:t>Children discuss 8 rules of appropriate play and cooperation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Children explore “how does my engine run”</a:t>
            </a:r>
          </a:p>
          <a:p>
            <a:endParaRPr lang="en-GB" dirty="0"/>
          </a:p>
          <a:p>
            <a:r>
              <a:rPr lang="en-GB" dirty="0" smtClean="0"/>
              <a:t>Children participate in “Social Detectives” programme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1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and yet…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Increased incidents of aggressive play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Increased incidents of “rule breaking” in the playground</a:t>
            </a:r>
          </a:p>
          <a:p>
            <a:endParaRPr lang="en-GB" dirty="0"/>
          </a:p>
          <a:p>
            <a:r>
              <a:rPr lang="en-GB" dirty="0" smtClean="0"/>
              <a:t>Regular withdrawal from the playground, considered “time out”: TA takes him into the classroom</a:t>
            </a:r>
          </a:p>
          <a:p>
            <a:endParaRPr lang="en-GB" dirty="0"/>
          </a:p>
          <a:p>
            <a:r>
              <a:rPr lang="en-GB" dirty="0" smtClean="0"/>
              <a:t>Why are things increasing? (groups)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6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 appropriate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87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Self Management strategies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364" y="1990617"/>
            <a:ext cx="2739452" cy="2071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364" y="4481383"/>
            <a:ext cx="2739452" cy="21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Behaviour and its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Matching Law</a:t>
            </a:r>
            <a:endParaRPr lang="en-GB" dirty="0"/>
          </a:p>
          <a:p>
            <a:pPr marL="0" indent="0" algn="ctr">
              <a:buNone/>
            </a:pPr>
            <a:r>
              <a:rPr lang="en-GB" u="sng" dirty="0" smtClean="0"/>
              <a:t>B1= V1</a:t>
            </a:r>
          </a:p>
          <a:p>
            <a:pPr marL="0" indent="0" algn="ctr">
              <a:buNone/>
            </a:pPr>
            <a:r>
              <a:rPr lang="en-GB" dirty="0" smtClean="0"/>
              <a:t>B2= V2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78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Your turn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Based on what we know and in groups: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Discuss a strategy you could use considering Value of </a:t>
            </a:r>
          </a:p>
          <a:p>
            <a:pPr marL="0" indent="0">
              <a:buNone/>
            </a:pPr>
            <a:r>
              <a:rPr lang="en-GB" dirty="0" smtClean="0"/>
              <a:t>Behaviour and reinforcement</a:t>
            </a:r>
          </a:p>
          <a:p>
            <a:r>
              <a:rPr lang="en-GB" dirty="0" smtClean="0"/>
              <a:t>Key questions I am going to ask you:</a:t>
            </a:r>
          </a:p>
          <a:p>
            <a:r>
              <a:rPr lang="en-GB" dirty="0" smtClean="0"/>
              <a:t>How?</a:t>
            </a:r>
          </a:p>
          <a:p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835" y="2265405"/>
            <a:ext cx="2265406" cy="1775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835" y="4507052"/>
            <a:ext cx="2265406" cy="19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Intervention related to function- a behavioural contract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Proactive: establish </a:t>
            </a:r>
            <a:r>
              <a:rPr lang="en-GB" dirty="0"/>
              <a:t>a set of abridged, 3-4 rules or contract with </a:t>
            </a:r>
            <a:r>
              <a:rPr lang="en-GB" dirty="0" smtClean="0"/>
              <a:t>Sam </a:t>
            </a:r>
            <a:r>
              <a:rPr lang="en-GB" dirty="0"/>
              <a:t>that he follows during playtimes (these should relate to the Intervention group content if relevant) </a:t>
            </a:r>
          </a:p>
          <a:p>
            <a:pPr lvl="0"/>
            <a:r>
              <a:rPr lang="en-GB" dirty="0"/>
              <a:t>R</a:t>
            </a:r>
            <a:r>
              <a:rPr lang="en-GB" dirty="0" smtClean="0"/>
              <a:t>ules </a:t>
            </a:r>
            <a:r>
              <a:rPr lang="en-GB" dirty="0"/>
              <a:t>are clearly observable behaviours e.g. “use your words to tell your friends if they are upsetting you” rather than “play nicely with your friends”</a:t>
            </a:r>
          </a:p>
          <a:p>
            <a:pPr lvl="0"/>
            <a:r>
              <a:rPr lang="en-GB" dirty="0"/>
              <a:t>Establish with</a:t>
            </a:r>
            <a:r>
              <a:rPr lang="en-GB" b="1" dirty="0"/>
              <a:t> him </a:t>
            </a:r>
            <a:r>
              <a:rPr lang="en-GB" dirty="0"/>
              <a:t>what he will get/ have access to if he holds up his end of the contract e.g. time alone for five minutes, time on a computer </a:t>
            </a:r>
            <a:r>
              <a:rPr lang="en-GB" dirty="0" smtClean="0"/>
              <a:t>etc. </a:t>
            </a:r>
          </a:p>
          <a:p>
            <a:pPr lvl="0"/>
            <a:r>
              <a:rPr lang="en-GB" dirty="0" smtClean="0"/>
              <a:t>It </a:t>
            </a:r>
            <a:r>
              <a:rPr lang="en-GB" b="1" dirty="0" smtClean="0"/>
              <a:t>must</a:t>
            </a:r>
            <a:r>
              <a:rPr lang="en-GB" dirty="0" smtClean="0"/>
              <a:t> directly </a:t>
            </a:r>
            <a:r>
              <a:rPr lang="en-GB" dirty="0"/>
              <a:t>follow a successful </a:t>
            </a:r>
            <a:r>
              <a:rPr lang="en-GB" dirty="0" smtClean="0"/>
              <a:t>playtime - </a:t>
            </a:r>
            <a:r>
              <a:rPr lang="en-GB" dirty="0"/>
              <a:t>every time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33816" y="154947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 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4041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Doesn’t quite make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Necessarily if he isn’t successful then he doesn’t access these things, but in each instance after a play time he gets a chance to go through the contract to see if rules have been achieved. </a:t>
            </a: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The thing/ activity that he has established pre- playtime are not used as a threat in terms of ‘you won’t get it if you hit’ moreover state the positive behaviours.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4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Hints and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Establishing the length of the contract is important, you can do this a number of ways: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/>
              <a:t>You could state it is for the whole of play time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/>
              <a:t>Staff can think about the average amount of time it takes for him to become likely overwhelmed </a:t>
            </a:r>
            <a:endParaRPr lang="en-GB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/>
              <a:t>S</a:t>
            </a:r>
            <a:r>
              <a:rPr lang="en-GB" dirty="0" smtClean="0"/>
              <a:t>et </a:t>
            </a:r>
            <a:r>
              <a:rPr lang="en-GB" dirty="0"/>
              <a:t>the interval for the contract to be slightly below this time to give the best chance of success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b="1" dirty="0"/>
              <a:t>He</a:t>
            </a:r>
            <a:r>
              <a:rPr lang="en-GB" dirty="0"/>
              <a:t> may be able to tell you how long, but bear in mind that if he is competitive this may be overstated.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7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Translation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0793" y="2038353"/>
            <a:ext cx="2267909" cy="177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96" y="4449388"/>
            <a:ext cx="2265406" cy="19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Impact of ADHD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The behaviours he </a:t>
            </a:r>
            <a:r>
              <a:rPr lang="en-GB" dirty="0" smtClean="0"/>
              <a:t>demonstrated </a:t>
            </a:r>
            <a:r>
              <a:rPr lang="en-GB" dirty="0"/>
              <a:t>are not necessarily in line with the rest of his profile, so their contrast is significant to those around him- however they do represent a need.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This </a:t>
            </a:r>
            <a:r>
              <a:rPr lang="en-GB" dirty="0"/>
              <a:t>‘need’ </a:t>
            </a:r>
            <a:r>
              <a:rPr lang="en-GB" dirty="0" smtClean="0"/>
              <a:t>manifest as </a:t>
            </a:r>
            <a:r>
              <a:rPr lang="en-GB" dirty="0"/>
              <a:t>a lack of coping in busy or competitive environments, where he can broadly function </a:t>
            </a:r>
            <a:r>
              <a:rPr lang="en-GB" b="1" dirty="0"/>
              <a:t>at capacity </a:t>
            </a:r>
            <a:r>
              <a:rPr lang="en-GB" dirty="0"/>
              <a:t>but anything additional that he has to cope with can cause him to act impulsively.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/>
              <a:t>If you analyse the consequences of his actions, they seem to be escaping from these situations and or access to a 1:1 staff. Neither of these are inappropriate, yet his means are the crux of the matter. </a:t>
            </a: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lvl="0"/>
            <a:r>
              <a:rPr lang="en-GB" dirty="0" smtClean="0"/>
              <a:t>Speculatively: if </a:t>
            </a:r>
            <a:r>
              <a:rPr lang="en-GB" dirty="0"/>
              <a:t>you look at his ability to articulate and or access the content of the Intervention time, there </a:t>
            </a:r>
            <a:r>
              <a:rPr lang="en-GB" dirty="0" smtClean="0"/>
              <a:t>was </a:t>
            </a:r>
            <a:r>
              <a:rPr lang="en-GB" dirty="0"/>
              <a:t>an obvious contrast i.e. in a safe, structured environment that is adult led, his capacity </a:t>
            </a:r>
            <a:r>
              <a:rPr lang="en-GB" dirty="0" smtClean="0"/>
              <a:t>was </a:t>
            </a:r>
            <a:r>
              <a:rPr lang="en-GB" dirty="0"/>
              <a:t>not so full and therefore </a:t>
            </a:r>
            <a:r>
              <a:rPr lang="en-GB" dirty="0" smtClean="0"/>
              <a:t>he is </a:t>
            </a:r>
            <a:r>
              <a:rPr lang="en-GB" dirty="0"/>
              <a:t>capable of demonstrating and talking about the right things to do etc.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In </a:t>
            </a:r>
            <a:r>
              <a:rPr lang="en-GB" dirty="0"/>
              <a:t>other words he may be able to deal with a structured literal environment but when boundaries are ‘unknown’ or the reaction or interaction with his peers is ‘unpredictable’ he may be overwhelmed. </a:t>
            </a:r>
          </a:p>
        </p:txBody>
      </p:sp>
    </p:spTree>
    <p:extLst>
      <p:ext uri="{BB962C8B-B14F-4D97-AF65-F5344CB8AC3E}">
        <p14:creationId xmlns:p14="http://schemas.microsoft.com/office/powerpoint/2010/main" val="32371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 you see?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316" y="1894865"/>
            <a:ext cx="2865368" cy="2072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316" y="4171862"/>
            <a:ext cx="286536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Intervention with the best intention vs. functional assessment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This is only one child, with one function, related to one environment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Functional assessment is key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There is </a:t>
            </a:r>
            <a:r>
              <a:rPr lang="en-GB" b="1" dirty="0" smtClean="0"/>
              <a:t>not</a:t>
            </a:r>
            <a:r>
              <a:rPr lang="en-GB" dirty="0" smtClean="0"/>
              <a:t> one size fits all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Ask yourself </a:t>
            </a:r>
            <a:r>
              <a:rPr lang="en-GB" b="1" dirty="0" smtClean="0"/>
              <a:t>why</a:t>
            </a:r>
            <a:r>
              <a:rPr lang="en-GB" dirty="0" smtClean="0"/>
              <a:t> something is happening; </a:t>
            </a:r>
            <a:r>
              <a:rPr lang="en-GB" b="1" dirty="0" smtClean="0"/>
              <a:t>NOT WHAT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Value to the individual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6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a.swartfigure@stanley.richmond.sch.uk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927" y="3001073"/>
            <a:ext cx="1755800" cy="1402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946" y="2824274"/>
            <a:ext cx="213988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Our areas tonight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Warning- we’re interactive tonight! </a:t>
            </a:r>
          </a:p>
          <a:p>
            <a:r>
              <a:rPr lang="en-GB" dirty="0" smtClean="0"/>
              <a:t>Relevance </a:t>
            </a:r>
            <a:r>
              <a:rPr lang="en-GB" dirty="0" smtClean="0"/>
              <a:t>of ADHD</a:t>
            </a:r>
          </a:p>
          <a:p>
            <a:r>
              <a:rPr lang="en-GB" dirty="0" smtClean="0"/>
              <a:t>Behaviour</a:t>
            </a:r>
          </a:p>
          <a:p>
            <a:r>
              <a:rPr lang="en-GB" dirty="0" smtClean="0"/>
              <a:t>Functions</a:t>
            </a:r>
          </a:p>
          <a:p>
            <a:r>
              <a:rPr lang="en-GB" dirty="0"/>
              <a:t>Case study- a chance to analyse </a:t>
            </a:r>
            <a:r>
              <a:rPr lang="en-GB" dirty="0" smtClean="0"/>
              <a:t>behaviour</a:t>
            </a:r>
            <a:endParaRPr lang="en-GB" dirty="0" smtClean="0"/>
          </a:p>
          <a:p>
            <a:r>
              <a:rPr lang="en-GB" dirty="0" smtClean="0"/>
              <a:t>Value</a:t>
            </a:r>
          </a:p>
          <a:p>
            <a:r>
              <a:rPr lang="en-GB" dirty="0" smtClean="0"/>
              <a:t>Translation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5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Does ADHD matter?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Short answer…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Long answer… we are all human and live in and experience the environment… just differently; 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erhaps its just the needs we need to address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9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“Everything that we do”</a:t>
            </a:r>
          </a:p>
          <a:p>
            <a:endParaRPr lang="en-GB" dirty="0"/>
          </a:p>
          <a:p>
            <a:r>
              <a:rPr lang="en-GB" dirty="0" smtClean="0"/>
              <a:t>The ends are justified</a:t>
            </a:r>
          </a:p>
          <a:p>
            <a:endParaRPr lang="en-GB" dirty="0"/>
          </a:p>
          <a:p>
            <a:r>
              <a:rPr lang="en-GB" dirty="0" smtClean="0"/>
              <a:t>What about the </a:t>
            </a:r>
            <a:r>
              <a:rPr lang="en-GB" dirty="0" smtClean="0"/>
              <a:t>means?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General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you do if you think child </a:t>
            </a:r>
            <a:r>
              <a:rPr lang="en-GB" dirty="0" smtClean="0"/>
              <a:t>is trying to gain attention (inappropriately)?</a:t>
            </a:r>
          </a:p>
          <a:p>
            <a:r>
              <a:rPr lang="en-GB" dirty="0" smtClean="0"/>
              <a:t>Factors to consider: (in groups)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Where is the child when they are trying to get attention?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Is gaining attention ok?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How does the child gain attention?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other ways can they gain attention?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capacity is the child operating at: where is their rev counter?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6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Brian Iwata</a:t>
            </a:r>
          </a:p>
          <a:p>
            <a:r>
              <a:rPr lang="en-GB" dirty="0" smtClean="0"/>
              <a:t>Sensory</a:t>
            </a:r>
          </a:p>
          <a:p>
            <a:r>
              <a:rPr lang="en-GB" dirty="0" smtClean="0"/>
              <a:t>Escape </a:t>
            </a:r>
          </a:p>
          <a:p>
            <a:r>
              <a:rPr lang="en-GB" dirty="0" smtClean="0"/>
              <a:t>Attention</a:t>
            </a:r>
          </a:p>
          <a:p>
            <a:r>
              <a:rPr lang="en-GB" dirty="0" smtClean="0"/>
              <a:t>Tangible</a:t>
            </a:r>
          </a:p>
          <a:p>
            <a:r>
              <a:rPr lang="en-GB" dirty="0" smtClean="0"/>
              <a:t>Just </a:t>
            </a:r>
            <a:r>
              <a:rPr lang="en-GB" dirty="0" smtClean="0"/>
              <a:t>ADHD or other SEN?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hese </a:t>
            </a:r>
            <a:r>
              <a:rPr lang="en-GB" dirty="0" smtClean="0"/>
              <a:t>are the top level functions for all of 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4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quick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Reinforcement: </a:t>
            </a:r>
            <a:r>
              <a:rPr lang="en-GB" i="1" dirty="0" smtClean="0"/>
              <a:t>defined as increasing the likelihood a behaviour will happen again in the future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829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Case </a:t>
            </a:r>
            <a:r>
              <a:rPr lang="en-GB" dirty="0" smtClean="0"/>
              <a:t>study: Sam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P</a:t>
            </a:r>
            <a:r>
              <a:rPr lang="en-GB" dirty="0" smtClean="0"/>
              <a:t>rofile:</a:t>
            </a:r>
          </a:p>
          <a:p>
            <a:pPr marL="0" lvl="0" indent="0">
              <a:buNone/>
            </a:pPr>
            <a:endParaRPr lang="en-GB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8 years old, been in mainstream education since Reception class, hitting peers and rule breaking started at beginning of academic year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AR report and the STAR documents are indicative of a possible ADHD </a:t>
            </a:r>
            <a:r>
              <a:rPr lang="en-GB" dirty="0" smtClean="0"/>
              <a:t>profile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Impulsive behaviour incidents, poor reaction to a competitive situation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consequences of his behaviour seem to get him access to 1:1 </a:t>
            </a:r>
            <a:r>
              <a:rPr lang="en-GB" dirty="0" smtClean="0"/>
              <a:t>attention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lvl="0">
              <a:buFont typeface="Wingdings" panose="05000000000000000000" pitchFamily="2" charset="2"/>
              <a:buChar char="Ø"/>
            </a:pPr>
            <a:endParaRPr lang="en-GB" dirty="0"/>
          </a:p>
          <a:p>
            <a:pPr lvl="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60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970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Behaviour Analysis and ADHD</vt:lpstr>
      <vt:lpstr>What do you see?</vt:lpstr>
      <vt:lpstr>Our areas tonight</vt:lpstr>
      <vt:lpstr>Does ADHD matter? </vt:lpstr>
      <vt:lpstr>Behaviour</vt:lpstr>
      <vt:lpstr>General approach</vt:lpstr>
      <vt:lpstr>Functions</vt:lpstr>
      <vt:lpstr>A quick note</vt:lpstr>
      <vt:lpstr>Case study: Sam</vt:lpstr>
      <vt:lpstr>Intervention- best intention</vt:lpstr>
      <vt:lpstr>and yet…</vt:lpstr>
      <vt:lpstr>An appropriate intervention</vt:lpstr>
      <vt:lpstr>Behaviour and its Value</vt:lpstr>
      <vt:lpstr>Your turn</vt:lpstr>
      <vt:lpstr>Intervention related to function- a behavioural contract</vt:lpstr>
      <vt:lpstr>Doesn’t quite make it</vt:lpstr>
      <vt:lpstr>Hints and tips</vt:lpstr>
      <vt:lpstr>Translation</vt:lpstr>
      <vt:lpstr>Impact of ADHD</vt:lpstr>
      <vt:lpstr>In summary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Analysis and ADHD</dc:title>
  <dc:creator>Andrew Swartfigure</dc:creator>
  <cp:lastModifiedBy>Andrew Swartfigure</cp:lastModifiedBy>
  <cp:revision>30</cp:revision>
  <dcterms:created xsi:type="dcterms:W3CDTF">2017-09-11T10:52:02Z</dcterms:created>
  <dcterms:modified xsi:type="dcterms:W3CDTF">2017-09-18T16:43:58Z</dcterms:modified>
</cp:coreProperties>
</file>