
<file path=[Content_Types].xml><?xml version="1.0" encoding="utf-8"?>
<Types xmlns="http://schemas.openxmlformats.org/package/2006/content-types">
  <Override PartName="/ppt/slideLayouts/slideLayout10.xml" ContentType="application/vnd.openxmlformats-officedocument.presentationml.slideLayout+xml"/>
  <Default Extension="bin" ContentType="application/vnd.openxmlformats-officedocument.presentationml.printerSettings"/>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Default Extension="gif" ContentType="image/gif"/>
  <Override PartName="/ppt/notesSlides/notesSlide24.xml" ContentType="application/vnd.openxmlformats-officedocument.presentationml.notesSlide+xml"/>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2" r:id="rId1"/>
  </p:sldMasterIdLst>
  <p:notesMasterIdLst>
    <p:notesMasterId r:id="rId37"/>
  </p:notesMasterIdLst>
  <p:sldIdLst>
    <p:sldId id="256" r:id="rId2"/>
    <p:sldId id="278" r:id="rId3"/>
    <p:sldId id="281" r:id="rId4"/>
    <p:sldId id="279" r:id="rId5"/>
    <p:sldId id="308" r:id="rId6"/>
    <p:sldId id="280" r:id="rId7"/>
    <p:sldId id="282" r:id="rId8"/>
    <p:sldId id="269" r:id="rId9"/>
    <p:sldId id="318" r:id="rId10"/>
    <p:sldId id="311" r:id="rId11"/>
    <p:sldId id="263" r:id="rId12"/>
    <p:sldId id="284" r:id="rId13"/>
    <p:sldId id="286" r:id="rId14"/>
    <p:sldId id="288" r:id="rId15"/>
    <p:sldId id="285" r:id="rId16"/>
    <p:sldId id="309" r:id="rId17"/>
    <p:sldId id="283" r:id="rId18"/>
    <p:sldId id="266" r:id="rId19"/>
    <p:sldId id="273" r:id="rId20"/>
    <p:sldId id="257" r:id="rId21"/>
    <p:sldId id="258" r:id="rId22"/>
    <p:sldId id="260" r:id="rId23"/>
    <p:sldId id="265" r:id="rId24"/>
    <p:sldId id="275" r:id="rId25"/>
    <p:sldId id="274" r:id="rId26"/>
    <p:sldId id="268" r:id="rId27"/>
    <p:sldId id="312" r:id="rId28"/>
    <p:sldId id="302" r:id="rId29"/>
    <p:sldId id="299" r:id="rId30"/>
    <p:sldId id="313" r:id="rId31"/>
    <p:sldId id="314" r:id="rId32"/>
    <p:sldId id="315" r:id="rId33"/>
    <p:sldId id="277" r:id="rId34"/>
    <p:sldId id="310" r:id="rId35"/>
    <p:sldId id="31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43" d="100"/>
          <a:sy n="143" d="100"/>
        </p:scale>
        <p:origin x="-135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5" d="100"/>
          <a:sy n="105" d="100"/>
        </p:scale>
        <p:origin x="-428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13B5F1-B773-FA42-8A5B-3E0CB9DFF9B8}" type="datetimeFigureOut">
              <a:rPr lang="en-US" smtClean="0"/>
              <a:pPr/>
              <a:t>10/3/17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CA71D-8FF9-084C-8481-6B4DCC6832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BCA71D-8FF9-084C-8481-6B4DCC6832F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0BCA71D-8FF9-084C-8481-6B4DCC6832F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families I see VERY resistant to medication</a:t>
            </a:r>
          </a:p>
          <a:p>
            <a:endParaRPr lang="en-US" dirty="0" smtClean="0"/>
          </a:p>
          <a:p>
            <a:endParaRPr lang="en-US" dirty="0" smtClean="0"/>
          </a:p>
          <a:p>
            <a:r>
              <a:rPr lang="en-US" dirty="0" smtClean="0"/>
              <a:t>How many</a:t>
            </a:r>
            <a:r>
              <a:rPr lang="en-US" baseline="0" dirty="0" smtClean="0"/>
              <a:t> of your children have seen an OT?</a:t>
            </a:r>
          </a:p>
          <a:p>
            <a:r>
              <a:rPr lang="en-US" baseline="0" dirty="0" smtClean="0"/>
              <a:t>Filled out a sensory </a:t>
            </a:r>
            <a:r>
              <a:rPr lang="en-US" baseline="0" dirty="0" err="1" smtClean="0"/>
              <a:t>proflle</a:t>
            </a:r>
            <a:endParaRPr lang="en-US" baseline="0" dirty="0" smtClean="0"/>
          </a:p>
          <a:p>
            <a:endParaRPr lang="en-US" dirty="0" smtClean="0"/>
          </a:p>
          <a:p>
            <a:endParaRPr lang="en-US" dirty="0" smtClean="0"/>
          </a:p>
          <a:p>
            <a:r>
              <a:rPr lang="en-US" dirty="0" smtClean="0"/>
              <a:t>Yet recommendations are </a:t>
            </a:r>
            <a:r>
              <a:rPr lang="en-US" dirty="0" err="1" smtClean="0"/>
              <a:t>Mov</a:t>
            </a:r>
            <a:r>
              <a:rPr lang="en-US" dirty="0" smtClean="0"/>
              <a:t> ‘n’ sit cushion</a:t>
            </a:r>
          </a:p>
          <a:p>
            <a:r>
              <a:rPr lang="en-US" dirty="0" smtClean="0"/>
              <a:t>Fiddle toy</a:t>
            </a:r>
          </a:p>
          <a:p>
            <a:r>
              <a:rPr lang="en-US" dirty="0" smtClean="0"/>
              <a:t>OT not in NICE guidelines</a:t>
            </a:r>
            <a:endParaRPr lang="en-US" dirty="0"/>
          </a:p>
        </p:txBody>
      </p:sp>
      <p:sp>
        <p:nvSpPr>
          <p:cNvPr id="4" name="Slide Number Placeholder 3"/>
          <p:cNvSpPr>
            <a:spLocks noGrp="1"/>
          </p:cNvSpPr>
          <p:nvPr>
            <p:ph type="sldNum" sz="quarter" idx="10"/>
          </p:nvPr>
        </p:nvSpPr>
        <p:spPr/>
        <p:txBody>
          <a:bodyPr/>
          <a:lstStyle/>
          <a:p>
            <a:fld id="{30BCA71D-8FF9-084C-8481-6B4DCC6832F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SOLUTIONS! </a:t>
            </a:r>
            <a:endParaRPr lang="en-GB" dirty="0"/>
          </a:p>
        </p:txBody>
      </p:sp>
      <p:sp>
        <p:nvSpPr>
          <p:cNvPr id="4" name="Slide Number Placeholder 3"/>
          <p:cNvSpPr>
            <a:spLocks noGrp="1"/>
          </p:cNvSpPr>
          <p:nvPr>
            <p:ph type="sldNum" sz="quarter" idx="10"/>
          </p:nvPr>
        </p:nvSpPr>
        <p:spPr/>
        <p:txBody>
          <a:bodyPr/>
          <a:lstStyle/>
          <a:p>
            <a:fld id="{30BCA71D-8FF9-084C-8481-6B4DCC6832FA}"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KEY</a:t>
            </a:r>
          </a:p>
          <a:p>
            <a:r>
              <a:rPr lang="en-GB" dirty="0" smtClean="0"/>
              <a:t>PROMPT AND PROMOTE</a:t>
            </a:r>
            <a:endParaRPr lang="en-GB" dirty="0"/>
          </a:p>
        </p:txBody>
      </p:sp>
      <p:sp>
        <p:nvSpPr>
          <p:cNvPr id="4" name="Slide Number Placeholder 3"/>
          <p:cNvSpPr>
            <a:spLocks noGrp="1"/>
          </p:cNvSpPr>
          <p:nvPr>
            <p:ph type="sldNum" sz="quarter" idx="10"/>
          </p:nvPr>
        </p:nvSpPr>
        <p:spPr/>
        <p:txBody>
          <a:bodyPr/>
          <a:lstStyle/>
          <a:p>
            <a:fld id="{30BCA71D-8FF9-084C-8481-6B4DCC6832FA}"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BCA71D-8FF9-084C-8481-6B4DCC6832FA}"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Diagnosis based mostly on Subjective assessment </a:t>
            </a:r>
            <a:endParaRPr lang="en-US" dirty="0"/>
          </a:p>
        </p:txBody>
      </p:sp>
      <p:sp>
        <p:nvSpPr>
          <p:cNvPr id="4" name="Slide Number Placeholder 3"/>
          <p:cNvSpPr>
            <a:spLocks noGrp="1"/>
          </p:cNvSpPr>
          <p:nvPr>
            <p:ph type="sldNum" sz="quarter" idx="10"/>
          </p:nvPr>
        </p:nvSpPr>
        <p:spPr/>
        <p:txBody>
          <a:bodyPr/>
          <a:lstStyle/>
          <a:p>
            <a:fld id="{30BCA71D-8FF9-084C-8481-6B4DCC6832FA}"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BCA71D-8FF9-084C-8481-6B4DCC6832FA}"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We all have traits of something</a:t>
            </a:r>
          </a:p>
          <a:p>
            <a:r>
              <a:rPr lang="en-US" sz="1200" kern="1200" dirty="0" smtClean="0">
                <a:solidFill>
                  <a:schemeClr val="tx1"/>
                </a:solidFill>
                <a:latin typeface="+mn-lt"/>
                <a:ea typeface="+mn-ea"/>
                <a:cs typeface="+mn-cs"/>
              </a:rPr>
              <a:t>Many </a:t>
            </a:r>
            <a:r>
              <a:rPr lang="en-US" sz="1200" kern="1200" dirty="0" err="1" smtClean="0">
                <a:solidFill>
                  <a:schemeClr val="tx1"/>
                </a:solidFill>
                <a:latin typeface="+mn-lt"/>
                <a:ea typeface="+mn-ea"/>
                <a:cs typeface="+mn-cs"/>
              </a:rPr>
              <a:t>neurodevelopmental</a:t>
            </a:r>
            <a:r>
              <a:rPr lang="en-US" sz="1200" kern="1200" dirty="0" smtClean="0">
                <a:solidFill>
                  <a:schemeClr val="tx1"/>
                </a:solidFill>
                <a:latin typeface="+mn-lt"/>
                <a:ea typeface="+mn-ea"/>
                <a:cs typeface="+mn-cs"/>
              </a:rPr>
              <a:t> conditions can often exist together, but each can be treated in different ways.</a:t>
            </a:r>
            <a:endParaRPr lang="en-US" sz="1800" dirty="0"/>
          </a:p>
        </p:txBody>
      </p:sp>
      <p:sp>
        <p:nvSpPr>
          <p:cNvPr id="4" name="Slide Number Placeholder 3"/>
          <p:cNvSpPr>
            <a:spLocks noGrp="1"/>
          </p:cNvSpPr>
          <p:nvPr>
            <p:ph type="sldNum" sz="quarter" idx="10"/>
          </p:nvPr>
        </p:nvSpPr>
        <p:spPr/>
        <p:txBody>
          <a:bodyPr/>
          <a:lstStyle/>
          <a:p>
            <a:fld id="{30BCA71D-8FF9-084C-8481-6B4DCC6832FA}"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BCA71D-8FF9-084C-8481-6B4DCC6832FA}"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Attention</a:t>
            </a:r>
          </a:p>
          <a:p>
            <a:r>
              <a:rPr lang="en-US" dirty="0" smtClean="0"/>
              <a:t>ASD – </a:t>
            </a:r>
            <a:r>
              <a:rPr lang="en-US" dirty="0" err="1" smtClean="0"/>
              <a:t>hypervigilant</a:t>
            </a:r>
            <a:r>
              <a:rPr lang="en-US" dirty="0" smtClean="0"/>
              <a:t> attention and internal </a:t>
            </a:r>
            <a:r>
              <a:rPr lang="en-US" dirty="0" err="1" smtClean="0"/>
              <a:t>distractability</a:t>
            </a:r>
            <a:endParaRPr lang="en-US" dirty="0" smtClean="0"/>
          </a:p>
          <a:p>
            <a:endParaRPr lang="en-US" dirty="0" smtClean="0"/>
          </a:p>
          <a:p>
            <a:r>
              <a:rPr lang="en-US" dirty="0" smtClean="0"/>
              <a:t>ADHD – lack of focus and and </a:t>
            </a:r>
            <a:r>
              <a:rPr lang="en-US" dirty="0" err="1" smtClean="0"/>
              <a:t>distractability</a:t>
            </a:r>
            <a:r>
              <a:rPr lang="en-US" dirty="0" smtClean="0"/>
              <a:t> by external stimuli</a:t>
            </a:r>
          </a:p>
          <a:p>
            <a:endParaRPr lang="en-US" dirty="0" smtClean="0"/>
          </a:p>
          <a:p>
            <a:endParaRPr lang="en-US" dirty="0" smtClean="0"/>
          </a:p>
          <a:p>
            <a:endParaRPr lang="en-US" dirty="0" smtClean="0"/>
          </a:p>
          <a:p>
            <a:r>
              <a:rPr lang="en-US" dirty="0" smtClean="0"/>
              <a:t>Executive Functioning </a:t>
            </a:r>
          </a:p>
          <a:p>
            <a:r>
              <a:rPr lang="en-US" dirty="0" smtClean="0"/>
              <a:t>ASD  Display preservation of conscious inhibitory function but with quite severe problems planning and shifting attention</a:t>
            </a:r>
          </a:p>
          <a:p>
            <a:endParaRPr lang="en-US" dirty="0" smtClean="0"/>
          </a:p>
          <a:p>
            <a:r>
              <a:rPr lang="en-US" dirty="0" smtClean="0"/>
              <a:t>ADHD Display difficulties on tasks measuring inhibition and sustained attention while remaining relatively unaffected on tasks measuring  planning or cognitive function. </a:t>
            </a:r>
          </a:p>
          <a:p>
            <a:endParaRPr lang="en-US" dirty="0" smtClean="0"/>
          </a:p>
          <a:p>
            <a:r>
              <a:rPr lang="en-US" dirty="0" smtClean="0"/>
              <a:t>ADHD can have issues with </a:t>
            </a:r>
            <a:r>
              <a:rPr lang="en-US" dirty="0" err="1" smtClean="0"/>
              <a:t>socialisation</a:t>
            </a:r>
            <a:r>
              <a:rPr lang="en-US" dirty="0" smtClean="0"/>
              <a:t> and self esteem</a:t>
            </a:r>
            <a:endParaRPr lang="en-US" dirty="0"/>
          </a:p>
        </p:txBody>
      </p:sp>
      <p:sp>
        <p:nvSpPr>
          <p:cNvPr id="4" name="Slide Number Placeholder 3"/>
          <p:cNvSpPr>
            <a:spLocks noGrp="1"/>
          </p:cNvSpPr>
          <p:nvPr>
            <p:ph type="sldNum" sz="quarter" idx="10"/>
          </p:nvPr>
        </p:nvSpPr>
        <p:spPr/>
        <p:txBody>
          <a:bodyPr/>
          <a:lstStyle/>
          <a:p>
            <a:fld id="{30BCA71D-8FF9-084C-8481-6B4DCC6832FA}"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0BCA71D-8FF9-084C-8481-6B4DCC6832F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DCD – dyspraxia is the old term</a:t>
            </a:r>
          </a:p>
          <a:p>
            <a:endParaRPr lang="en-US" dirty="0" smtClean="0"/>
          </a:p>
          <a:p>
            <a:r>
              <a:rPr lang="en-US" dirty="0" smtClean="0"/>
              <a:t>Also used for Ed </a:t>
            </a:r>
            <a:r>
              <a:rPr lang="en-US" dirty="0" err="1" smtClean="0"/>
              <a:t>Psychs</a:t>
            </a:r>
            <a:r>
              <a:rPr lang="en-US" dirty="0" smtClean="0"/>
              <a:t>? </a:t>
            </a:r>
          </a:p>
          <a:p>
            <a:endParaRPr lang="en-US" dirty="0" smtClean="0"/>
          </a:p>
          <a:p>
            <a:r>
              <a:rPr lang="en-US" dirty="0" smtClean="0"/>
              <a:t>Closely associated</a:t>
            </a:r>
          </a:p>
          <a:p>
            <a:endParaRPr lang="en-US" dirty="0" smtClean="0"/>
          </a:p>
          <a:p>
            <a:r>
              <a:rPr lang="en-US" dirty="0" smtClean="0"/>
              <a:t>Seen as separate in DSM – V</a:t>
            </a:r>
          </a:p>
          <a:p>
            <a:r>
              <a:rPr lang="en-US" dirty="0" smtClean="0"/>
              <a:t>Diagnostic Statistical Manual of Mental Disorders</a:t>
            </a:r>
            <a:endParaRPr lang="en-US" dirty="0"/>
          </a:p>
        </p:txBody>
      </p:sp>
      <p:sp>
        <p:nvSpPr>
          <p:cNvPr id="4" name="Slide Number Placeholder 3"/>
          <p:cNvSpPr>
            <a:spLocks noGrp="1"/>
          </p:cNvSpPr>
          <p:nvPr>
            <p:ph type="sldNum" sz="quarter" idx="10"/>
          </p:nvPr>
        </p:nvSpPr>
        <p:spPr/>
        <p:txBody>
          <a:bodyPr/>
          <a:lstStyle/>
          <a:p>
            <a:fld id="{30BCA71D-8FF9-084C-8481-6B4DCC6832FA}"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Has anyone</a:t>
            </a:r>
            <a:r>
              <a:rPr lang="en-US" baseline="0" dirty="0" smtClean="0"/>
              <a:t> heard of this – had their child assessed? </a:t>
            </a:r>
          </a:p>
          <a:p>
            <a:endParaRPr lang="en-US" baseline="0" dirty="0" smtClean="0"/>
          </a:p>
          <a:p>
            <a:r>
              <a:rPr lang="en-US" baseline="0" dirty="0" smtClean="0"/>
              <a:t>British Association of </a:t>
            </a:r>
            <a:r>
              <a:rPr lang="en-US" baseline="0" dirty="0" err="1" smtClean="0"/>
              <a:t>Behavioural</a:t>
            </a:r>
            <a:r>
              <a:rPr lang="en-US" baseline="0" dirty="0" smtClean="0"/>
              <a:t> optometrists http://</a:t>
            </a:r>
            <a:r>
              <a:rPr lang="en-US" baseline="0" dirty="0" err="1" smtClean="0"/>
              <a:t>babo.co.uk</a:t>
            </a:r>
            <a:endParaRPr lang="en-US" baseline="0" dirty="0" smtClean="0"/>
          </a:p>
          <a:p>
            <a:endParaRPr lang="en-US" baseline="0" dirty="0" smtClean="0"/>
          </a:p>
          <a:p>
            <a:r>
              <a:rPr lang="en-US" sz="1200" kern="1200" dirty="0" smtClean="0">
                <a:solidFill>
                  <a:schemeClr val="tx1"/>
                </a:solidFill>
                <a:latin typeface="+mn-lt"/>
                <a:ea typeface="+mn-ea"/>
                <a:cs typeface="+mn-cs"/>
              </a:rPr>
              <a:t>Children are usually born with the necessary hardware to allow the development of normal sensory skills, but it takes a busy childhood of play, exploration and experience to develop and train the software that controls what we take in from the world. If this software is not established properly, it can result in problems with the visual system and therefore learning. If undetected these problems can continue into adulthood.</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Ability</a:t>
            </a:r>
            <a:r>
              <a:rPr lang="en-US" sz="1200" kern="1200" baseline="0" dirty="0" smtClean="0">
                <a:solidFill>
                  <a:schemeClr val="tx1"/>
                </a:solidFill>
                <a:latin typeface="+mn-lt"/>
                <a:ea typeface="+mn-ea"/>
                <a:cs typeface="+mn-cs"/>
              </a:rPr>
              <a:t> to derive meaning and direct actions from what is seen as triggered by the process of light entering the eye and impinging on the retina.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explores and and examines how the visual input at the eye is dealt with in the brain and how it integrates with the other brain processes e.g. hearing, movement and touch etc</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0BCA71D-8FF9-084C-8481-6B4DCC6832FA}"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Children that are far worse in busy situations</a:t>
            </a:r>
            <a:r>
              <a:rPr lang="en-US" baseline="0" dirty="0" smtClean="0"/>
              <a:t> </a:t>
            </a:r>
            <a:r>
              <a:rPr lang="en-US" baseline="0" dirty="0" err="1" smtClean="0"/>
              <a:t>e.g</a:t>
            </a:r>
            <a:r>
              <a:rPr lang="en-US" baseline="0" dirty="0" smtClean="0"/>
              <a:t> school.</a:t>
            </a:r>
          </a:p>
          <a:p>
            <a:endParaRPr lang="en-US" dirty="0" smtClean="0"/>
          </a:p>
          <a:p>
            <a:r>
              <a:rPr lang="en-US" dirty="0" smtClean="0"/>
              <a:t>APD – all children ignore you.</a:t>
            </a:r>
          </a:p>
          <a:p>
            <a:endParaRPr lang="en-US" dirty="0" smtClean="0"/>
          </a:p>
          <a:p>
            <a:r>
              <a:rPr lang="en-US" dirty="0" smtClean="0"/>
              <a:t>Therefore need info from more than one setting</a:t>
            </a:r>
          </a:p>
        </p:txBody>
      </p:sp>
      <p:sp>
        <p:nvSpPr>
          <p:cNvPr id="4" name="Slide Number Placeholder 3"/>
          <p:cNvSpPr>
            <a:spLocks noGrp="1"/>
          </p:cNvSpPr>
          <p:nvPr>
            <p:ph type="sldNum" sz="quarter" idx="10"/>
          </p:nvPr>
        </p:nvSpPr>
        <p:spPr/>
        <p:txBody>
          <a:bodyPr/>
          <a:lstStyle/>
          <a:p>
            <a:fld id="{30BCA71D-8FF9-084C-8481-6B4DCC6832FA}"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Psychosocial – family dysfunction / attachment difficulties Child Abuse ACE</a:t>
            </a:r>
          </a:p>
          <a:p>
            <a:endParaRPr lang="en-GB" dirty="0" smtClean="0"/>
          </a:p>
          <a:p>
            <a:r>
              <a:rPr lang="en-GB" dirty="0" smtClean="0"/>
              <a:t>Can be hard to differentiate due to developmental level</a:t>
            </a:r>
            <a:endParaRPr lang="en-GB" dirty="0"/>
          </a:p>
        </p:txBody>
      </p:sp>
      <p:sp>
        <p:nvSpPr>
          <p:cNvPr id="4" name="Slide Number Placeholder 3"/>
          <p:cNvSpPr>
            <a:spLocks noGrp="1"/>
          </p:cNvSpPr>
          <p:nvPr>
            <p:ph type="sldNum" sz="quarter" idx="10"/>
          </p:nvPr>
        </p:nvSpPr>
        <p:spPr/>
        <p:txBody>
          <a:bodyPr/>
          <a:lstStyle/>
          <a:p>
            <a:fld id="{30BCA71D-8FF9-084C-8481-6B4DCC6832FA}"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0BCA71D-8FF9-084C-8481-6B4DCC6832FA}"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girls remain undiagnosed as they tend to be less disruptive. But while they may not be referred to a clinic, they may still be failing at school1 and experiencing other problems due to their ADHD. ADHD in girls (who have ADHD with hyperactivity, either combined type or hyperactive type), is associated with more severe cognitive and language problems and greater social  and emotional health problems.6</a:t>
            </a:r>
          </a:p>
          <a:p>
            <a:endParaRPr lang="en-US" dirty="0" smtClean="0"/>
          </a:p>
          <a:p>
            <a:endParaRPr lang="en-GB" dirty="0" smtClean="0"/>
          </a:p>
          <a:p>
            <a:r>
              <a:rPr lang="en-GB" dirty="0" smtClean="0"/>
              <a:t>Can be much harder to diagnose</a:t>
            </a:r>
          </a:p>
          <a:p>
            <a:r>
              <a:rPr lang="en-GB" dirty="0" smtClean="0"/>
              <a:t>Different presentation as with other co-morbidities such as ASD</a:t>
            </a:r>
          </a:p>
          <a:p>
            <a:r>
              <a:rPr lang="en-GB" dirty="0" smtClean="0"/>
              <a:t>NICE GUIDELINES ‘</a:t>
            </a:r>
            <a:r>
              <a:rPr lang="en-GB" dirty="0" err="1" smtClean="0"/>
              <a:t>underdiagnosis</a:t>
            </a:r>
            <a:r>
              <a:rPr lang="en-GB" dirty="0" smtClean="0"/>
              <a:t> in women and girls who very often get missed</a:t>
            </a:r>
          </a:p>
          <a:p>
            <a:endParaRPr lang="en-GB" dirty="0"/>
          </a:p>
        </p:txBody>
      </p:sp>
      <p:sp>
        <p:nvSpPr>
          <p:cNvPr id="4" name="Slide Number Placeholder 3"/>
          <p:cNvSpPr>
            <a:spLocks noGrp="1"/>
          </p:cNvSpPr>
          <p:nvPr>
            <p:ph type="sldNum" sz="quarter" idx="10"/>
          </p:nvPr>
        </p:nvSpPr>
        <p:spPr/>
        <p:txBody>
          <a:bodyPr/>
          <a:lstStyle/>
          <a:p>
            <a:fld id="{30BCA71D-8FF9-084C-8481-6B4DCC6832FA}"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0BCA71D-8FF9-084C-8481-6B4DCC6832FA}"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0BCA71D-8FF9-084C-8481-6B4DCC6832FA}"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0BCA71D-8FF9-084C-8481-6B4DCC6832FA}"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0BCA71D-8FF9-084C-8481-6B4DCC6832FA}"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Handbook!  All you need</a:t>
            </a:r>
            <a:endParaRPr lang="en-GB" dirty="0"/>
          </a:p>
        </p:txBody>
      </p:sp>
      <p:sp>
        <p:nvSpPr>
          <p:cNvPr id="4" name="Slide Number Placeholder 3"/>
          <p:cNvSpPr>
            <a:spLocks noGrp="1"/>
          </p:cNvSpPr>
          <p:nvPr>
            <p:ph type="sldNum" sz="quarter" idx="10"/>
          </p:nvPr>
        </p:nvSpPr>
        <p:spPr/>
        <p:txBody>
          <a:bodyPr/>
          <a:lstStyle/>
          <a:p>
            <a:fld id="{30BCA71D-8FF9-084C-8481-6B4DCC6832F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0BCA71D-8FF9-084C-8481-6B4DCC6832FA}"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0BCA71D-8FF9-084C-8481-6B4DCC6832FA}"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0BCA71D-8FF9-084C-8481-6B4DCC6832F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0BCA71D-8FF9-084C-8481-6B4DCC6832F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ADHD RICHMOND</a:t>
            </a:r>
          </a:p>
          <a:p>
            <a:endParaRPr lang="en-GB" dirty="0" smtClean="0"/>
          </a:p>
          <a:p>
            <a:r>
              <a:rPr lang="en-GB" dirty="0" smtClean="0"/>
              <a:t>ME TO &amp; CO</a:t>
            </a:r>
          </a:p>
          <a:p>
            <a:endParaRPr lang="en-GB" dirty="0" smtClean="0"/>
          </a:p>
          <a:p>
            <a:r>
              <a:rPr lang="en-GB" dirty="0" smtClean="0"/>
              <a:t>ADDISS</a:t>
            </a:r>
          </a:p>
          <a:p>
            <a:endParaRPr lang="en-GB" dirty="0" smtClean="0"/>
          </a:p>
          <a:p>
            <a:r>
              <a:rPr lang="en-GB" dirty="0" smtClean="0"/>
              <a:t>SENSORY PROFILE</a:t>
            </a:r>
          </a:p>
          <a:p>
            <a:endParaRPr lang="en-GB" dirty="0" smtClean="0"/>
          </a:p>
          <a:p>
            <a:r>
              <a:rPr lang="en-GB" dirty="0" smtClean="0"/>
              <a:t>VISUAL INTEGRATION</a:t>
            </a:r>
          </a:p>
          <a:p>
            <a:endParaRPr lang="en-GB" dirty="0" smtClean="0"/>
          </a:p>
          <a:p>
            <a:r>
              <a:rPr lang="en-GB" dirty="0" smtClean="0"/>
              <a:t>CORE STRENGTH</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30BCA71D-8FF9-084C-8481-6B4DCC6832F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AFTER SCHOOL CLUB</a:t>
            </a:r>
          </a:p>
          <a:p>
            <a:r>
              <a:rPr lang="en-GB" dirty="0" smtClean="0"/>
              <a:t>CHILD MINDER</a:t>
            </a:r>
          </a:p>
          <a:p>
            <a:r>
              <a:rPr lang="en-GB" dirty="0" smtClean="0"/>
              <a:t>EXTERNAL CLUBS</a:t>
            </a:r>
          </a:p>
          <a:p>
            <a:r>
              <a:rPr lang="en-GB" dirty="0" smtClean="0"/>
              <a:t>MUSIC TEACHER</a:t>
            </a:r>
          </a:p>
          <a:p>
            <a:r>
              <a:rPr lang="en-GB" dirty="0" smtClean="0"/>
              <a:t>HOLIDAY CLUBS</a:t>
            </a:r>
            <a:endParaRPr lang="en-GB" dirty="0"/>
          </a:p>
        </p:txBody>
      </p:sp>
      <p:sp>
        <p:nvSpPr>
          <p:cNvPr id="4" name="Slide Number Placeholder 3"/>
          <p:cNvSpPr>
            <a:spLocks noGrp="1"/>
          </p:cNvSpPr>
          <p:nvPr>
            <p:ph type="sldNum" sz="quarter" idx="10"/>
          </p:nvPr>
        </p:nvSpPr>
        <p:spPr/>
        <p:txBody>
          <a:bodyPr/>
          <a:lstStyle/>
          <a:p>
            <a:fld id="{30BCA71D-8FF9-084C-8481-6B4DCC6832F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have many referrals</a:t>
            </a:r>
            <a:r>
              <a:rPr lang="en-US" baseline="0" dirty="0" smtClean="0"/>
              <a:t> via school </a:t>
            </a:r>
          </a:p>
          <a:p>
            <a:endParaRPr lang="en-US" baseline="0" dirty="0" smtClean="0"/>
          </a:p>
          <a:p>
            <a:r>
              <a:rPr lang="en-US" baseline="0" dirty="0" smtClean="0"/>
              <a:t>Push back – Strategies</a:t>
            </a:r>
            <a:r>
              <a:rPr lang="en-US" dirty="0" smtClean="0"/>
              <a:t> – </a:t>
            </a:r>
            <a:r>
              <a:rPr lang="en-US" dirty="0" err="1" smtClean="0"/>
              <a:t>Mov</a:t>
            </a:r>
            <a:r>
              <a:rPr lang="en-US" dirty="0" smtClean="0"/>
              <a:t> ‘n’ sit cushion blue tack, Fiddle toys</a:t>
            </a:r>
            <a:endParaRPr lang="en-US" baseline="0" dirty="0" smtClean="0"/>
          </a:p>
          <a:p>
            <a:endParaRPr lang="en-US" baseline="0" dirty="0" smtClean="0"/>
          </a:p>
          <a:p>
            <a:r>
              <a:rPr lang="en-US" baseline="0" dirty="0" smtClean="0"/>
              <a:t>Understanding</a:t>
            </a:r>
          </a:p>
          <a:p>
            <a:endParaRPr lang="en-US" baseline="0" dirty="0" smtClean="0"/>
          </a:p>
          <a:p>
            <a:r>
              <a:rPr lang="en-US" baseline="0" dirty="0" smtClean="0"/>
              <a:t>All to easy to request increase in medication</a:t>
            </a:r>
          </a:p>
          <a:p>
            <a:endParaRPr lang="en-US" baseline="0" dirty="0" smtClean="0"/>
          </a:p>
          <a:p>
            <a:r>
              <a:rPr lang="en-US" baseline="0" dirty="0" smtClean="0"/>
              <a:t>OT – school</a:t>
            </a:r>
            <a:r>
              <a:rPr lang="en-US" dirty="0" smtClean="0"/>
              <a:t> can request.</a:t>
            </a:r>
            <a:endParaRPr lang="en-US" baseline="0" dirty="0" smtClean="0"/>
          </a:p>
          <a:p>
            <a:endParaRPr lang="en-US" baseline="0" dirty="0" smtClean="0"/>
          </a:p>
          <a:p>
            <a:r>
              <a:rPr lang="en-US" baseline="0" dirty="0" smtClean="0"/>
              <a:t>Ed </a:t>
            </a:r>
            <a:r>
              <a:rPr lang="en-US" baseline="0" dirty="0" err="1" smtClean="0"/>
              <a:t>pscyc</a:t>
            </a:r>
            <a:endParaRPr lang="en-US" dirty="0"/>
          </a:p>
        </p:txBody>
      </p:sp>
      <p:sp>
        <p:nvSpPr>
          <p:cNvPr id="4" name="Slide Number Placeholder 3"/>
          <p:cNvSpPr>
            <a:spLocks noGrp="1"/>
          </p:cNvSpPr>
          <p:nvPr>
            <p:ph type="sldNum" sz="quarter" idx="10"/>
          </p:nvPr>
        </p:nvSpPr>
        <p:spPr/>
        <p:txBody>
          <a:bodyPr/>
          <a:lstStyle/>
          <a:p>
            <a:fld id="{30BCA71D-8FF9-084C-8481-6B4DCC6832F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BCA71D-8FF9-084C-8481-6B4DCC6832F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GB" smtClean="0"/>
              <a:t>Click to edit Master title style</a:t>
            </a:r>
            <a:endParaRPr kumimoji="0" lang="en-US"/>
          </a:p>
        </p:txBody>
      </p:sp>
      <p:sp>
        <p:nvSpPr>
          <p:cNvPr id="28" name="Date Placeholder 27"/>
          <p:cNvSpPr>
            <a:spLocks noGrp="1"/>
          </p:cNvSpPr>
          <p:nvPr>
            <p:ph type="dt" sz="half" idx="10"/>
          </p:nvPr>
        </p:nvSpPr>
        <p:spPr/>
        <p:txBody>
          <a:bodyPr/>
          <a:lstStyle/>
          <a:p>
            <a:fld id="{8D80280F-DD6E-7C4B-9D1D-15B3705A1EBC}" type="datetimeFigureOut">
              <a:rPr lang="en-US" smtClean="0"/>
              <a:pPr/>
              <a:t>10/3/17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1767CBD-5B1F-0A4C-B715-46B29F18B3E8}"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8D80280F-DD6E-7C4B-9D1D-15B3705A1EBC}" type="datetimeFigureOut">
              <a:rPr lang="en-US" smtClean="0"/>
              <a:pPr/>
              <a:t>10/3/17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67CBD-5B1F-0A4C-B715-46B29F18B3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8D80280F-DD6E-7C4B-9D1D-15B3705A1EBC}" type="datetimeFigureOut">
              <a:rPr lang="en-US" smtClean="0"/>
              <a:pPr/>
              <a:t>10/3/17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67CBD-5B1F-0A4C-B715-46B29F18B3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8D80280F-DD6E-7C4B-9D1D-15B3705A1EBC}" type="datetimeFigureOut">
              <a:rPr lang="en-US" smtClean="0"/>
              <a:pPr/>
              <a:t>10/3/17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67CBD-5B1F-0A4C-B715-46B29F18B3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4" name="Date Placeholder 3"/>
          <p:cNvSpPr>
            <a:spLocks noGrp="1"/>
          </p:cNvSpPr>
          <p:nvPr>
            <p:ph type="dt" sz="half" idx="10"/>
          </p:nvPr>
        </p:nvSpPr>
        <p:spPr/>
        <p:txBody>
          <a:bodyPr/>
          <a:lstStyle/>
          <a:p>
            <a:fld id="{8D80280F-DD6E-7C4B-9D1D-15B3705A1EBC}" type="datetimeFigureOut">
              <a:rPr lang="en-US" smtClean="0"/>
              <a:pPr/>
              <a:t>10/3/17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1767CBD-5B1F-0A4C-B715-46B29F18B3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8D80280F-DD6E-7C4B-9D1D-15B3705A1EBC}" type="datetimeFigureOut">
              <a:rPr lang="en-US" smtClean="0"/>
              <a:pPr/>
              <a:t>10/3/17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67CBD-5B1F-0A4C-B715-46B29F18B3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7" name="Date Placeholder 6"/>
          <p:cNvSpPr>
            <a:spLocks noGrp="1"/>
          </p:cNvSpPr>
          <p:nvPr>
            <p:ph type="dt" sz="half" idx="10"/>
          </p:nvPr>
        </p:nvSpPr>
        <p:spPr/>
        <p:txBody>
          <a:bodyPr/>
          <a:lstStyle/>
          <a:p>
            <a:fld id="{8D80280F-DD6E-7C4B-9D1D-15B3705A1EBC}" type="datetimeFigureOut">
              <a:rPr lang="en-US" smtClean="0"/>
              <a:pPr/>
              <a:t>10/3/17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767CBD-5B1F-0A4C-B715-46B29F18B3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Date Placeholder 2"/>
          <p:cNvSpPr>
            <a:spLocks noGrp="1"/>
          </p:cNvSpPr>
          <p:nvPr>
            <p:ph type="dt" sz="half" idx="10"/>
          </p:nvPr>
        </p:nvSpPr>
        <p:spPr/>
        <p:txBody>
          <a:bodyPr/>
          <a:lstStyle/>
          <a:p>
            <a:fld id="{8D80280F-DD6E-7C4B-9D1D-15B3705A1EBC}" type="datetimeFigureOut">
              <a:rPr lang="en-US" smtClean="0"/>
              <a:pPr/>
              <a:t>10/3/17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767CBD-5B1F-0A4C-B715-46B29F18B3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0280F-DD6E-7C4B-9D1D-15B3705A1EBC}" type="datetimeFigureOut">
              <a:rPr lang="en-US" smtClean="0"/>
              <a:pPr/>
              <a:t>10/3/17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767CBD-5B1F-0A4C-B715-46B29F18B3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GB"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8D80280F-DD6E-7C4B-9D1D-15B3705A1EBC}" type="datetimeFigureOut">
              <a:rPr lang="en-US" smtClean="0"/>
              <a:pPr/>
              <a:t>10/3/17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67CBD-5B1F-0A4C-B715-46B29F18B3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GB"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GB"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GB" smtClean="0"/>
              <a:t>Click to edit Master text styles</a:t>
            </a:r>
          </a:p>
        </p:txBody>
      </p:sp>
      <p:sp>
        <p:nvSpPr>
          <p:cNvPr id="5" name="Date Placeholder 4"/>
          <p:cNvSpPr>
            <a:spLocks noGrp="1"/>
          </p:cNvSpPr>
          <p:nvPr>
            <p:ph type="dt" sz="half" idx="10"/>
          </p:nvPr>
        </p:nvSpPr>
        <p:spPr/>
        <p:txBody>
          <a:bodyPr/>
          <a:lstStyle/>
          <a:p>
            <a:fld id="{8D80280F-DD6E-7C4B-9D1D-15B3705A1EBC}" type="datetimeFigureOut">
              <a:rPr lang="en-US" smtClean="0"/>
              <a:pPr/>
              <a:t>10/3/17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67CBD-5B1F-0A4C-B715-46B29F18B3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GB"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D80280F-DD6E-7C4B-9D1D-15B3705A1EBC}" type="datetimeFigureOut">
              <a:rPr lang="en-US" smtClean="0"/>
              <a:pPr/>
              <a:t>10/3/17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1767CBD-5B1F-0A4C-B715-46B29F18B3E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2.pdf"/><Relationship Id="rId4"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3.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hyperlink" Target="http://www.5pointscale.com" TargetMode="External"/><Relationship Id="rId4" Type="http://schemas.openxmlformats.org/officeDocument/2006/relationships/hyperlink" Target="http://www.zonesofregulation.com" TargetMode="External"/><Relationship Id="rId5" Type="http://schemas.openxmlformats.org/officeDocument/2006/relationships/hyperlink" Target="http://www.amazon.co.uk/Peg-Dawson/e/B001JP2L7U/ref=dp_byline_cont_book_1" TargetMode="External"/><Relationship Id="rId6" Type="http://schemas.openxmlformats.org/officeDocument/2006/relationships/hyperlink" Target="http://www.amazon.co.uk/Richard-Guare/e/B001JPCKK8/ref=dp_byline_cont_book_2" TargetMode="External"/><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hyperlink" Target="http://cyp.iassnetwork.org.uk" TargetMode="External"/><Relationship Id="rId4" Type="http://schemas.openxmlformats.org/officeDocument/2006/relationships/hyperlink" Target="https://www.kids.org.uk/richmond-and-kingston-sendiass"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dirty="0" smtClean="0">
                <a:solidFill>
                  <a:srgbClr val="FFFF00"/>
                </a:solidFill>
              </a:rPr>
              <a:t>So You Think your child has ADHD – what to Do now!</a:t>
            </a:r>
            <a:endParaRPr lang="en-US" sz="4400" dirty="0">
              <a:solidFill>
                <a:srgbClr val="FFFF00"/>
              </a:solidFill>
            </a:endParaRPr>
          </a:p>
        </p:txBody>
      </p:sp>
      <p:sp>
        <p:nvSpPr>
          <p:cNvPr id="3" name="Subtitle 2"/>
          <p:cNvSpPr>
            <a:spLocks noGrp="1"/>
          </p:cNvSpPr>
          <p:nvPr>
            <p:ph type="subTitle" idx="1"/>
          </p:nvPr>
        </p:nvSpPr>
        <p:spPr>
          <a:xfrm>
            <a:off x="1371600" y="4020292"/>
            <a:ext cx="6400800" cy="1064005"/>
          </a:xfrm>
        </p:spPr>
        <p:txBody>
          <a:bodyPr>
            <a:normAutofit fontScale="77500" lnSpcReduction="20000"/>
          </a:bodyPr>
          <a:lstStyle/>
          <a:p>
            <a:r>
              <a:rPr lang="en-US" dirty="0" smtClean="0">
                <a:latin typeface="+mj-lt"/>
                <a:cs typeface="Book Antiqua (Body)"/>
              </a:rPr>
              <a:t>Dr Claire Scott</a:t>
            </a:r>
          </a:p>
          <a:p>
            <a:r>
              <a:rPr lang="en-US" dirty="0" smtClean="0">
                <a:latin typeface="+mj-lt"/>
                <a:cs typeface="Book Antiqua (Body)"/>
              </a:rPr>
              <a:t>Consultant </a:t>
            </a:r>
            <a:r>
              <a:rPr lang="en-US" dirty="0" err="1" smtClean="0">
                <a:latin typeface="+mj-lt"/>
                <a:cs typeface="Book Antiqua (Body)"/>
              </a:rPr>
              <a:t>Paediatrician</a:t>
            </a:r>
            <a:endParaRPr lang="en-US" dirty="0" smtClean="0">
              <a:latin typeface="+mj-lt"/>
              <a:cs typeface="Book Antiqua (Body)"/>
            </a:endParaRPr>
          </a:p>
          <a:p>
            <a:r>
              <a:rPr lang="en-US" dirty="0" err="1" smtClean="0">
                <a:latin typeface="+mj-lt"/>
                <a:cs typeface="Book Antiqua (Body)"/>
              </a:rPr>
              <a:t>https://www.developmental-paediatrics.co.uk</a:t>
            </a:r>
            <a:endParaRPr lang="en-US" dirty="0">
              <a:latin typeface="+mj-lt"/>
              <a:cs typeface="Book Antiqua (Body)"/>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FFFF00"/>
                </a:solidFill>
              </a:rPr>
              <a:t>SEN CODE OF PRACTICE</a:t>
            </a:r>
            <a:endParaRPr lang="en-GB" dirty="0">
              <a:solidFill>
                <a:srgbClr val="FFFF00"/>
              </a:solidFill>
            </a:endParaRPr>
          </a:p>
        </p:txBody>
      </p:sp>
      <p:sp>
        <p:nvSpPr>
          <p:cNvPr id="5" name="Subtitle 4"/>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FF00"/>
                </a:solidFill>
              </a:rPr>
              <a:t>NICE GUIDLELINES</a:t>
            </a:r>
            <a:endParaRPr lang="en-US" dirty="0">
              <a:solidFill>
                <a:srgbClr val="FFFF00"/>
              </a:solidFill>
            </a:endParaRPr>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SILO WORKING</a:t>
            </a:r>
            <a:endParaRPr lang="en-GB" dirty="0">
              <a:solidFill>
                <a:srgbClr val="FFFF00"/>
              </a:solidFill>
            </a:endParaRPr>
          </a:p>
        </p:txBody>
      </p:sp>
      <p:pic>
        <p:nvPicPr>
          <p:cNvPr id="4" name="Content Placeholder 3" descr="Silo-Breaking.gif"/>
          <p:cNvPicPr>
            <a:picLocks noGrp="1" noChangeAspect="1"/>
          </p:cNvPicPr>
          <p:nvPr>
            <p:ph idx="1"/>
          </p:nvPr>
        </p:nvPicPr>
        <p:blipFill>
          <a:blip r:embed="rId2"/>
          <a:srcRect l="-18620" r="-18620"/>
          <a:stretch>
            <a:fillRect/>
          </a:stretch>
        </p: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Placeholder 6" descr="Unknown.jpeg"/>
          <p:cNvPicPr>
            <a:picLocks noGrp="1" noChangeAspect="1"/>
          </p:cNvPicPr>
          <p:nvPr>
            <p:ph type="pic" idx="4294967295"/>
          </p:nvPr>
        </p:nvPicPr>
        <p:blipFill>
          <a:blip r:embed="rId2"/>
          <a:srcRect l="-53470" r="-53470"/>
          <a:stretch>
            <a:fillRect/>
          </a:stretch>
        </p:blipFill>
        <p:spPr>
          <a:xfrm>
            <a:off x="1670046" y="1831975"/>
            <a:ext cx="5486400" cy="39624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Placeholder 11" descr="stock-vector-hand-drawn-icons-about-knowledge-is-power-on-chalkboard-409902907.jpg"/>
          <p:cNvPicPr>
            <a:picLocks noGrp="1" noChangeAspect="1"/>
          </p:cNvPicPr>
          <p:nvPr>
            <p:ph type="pic" idx="4294967295"/>
          </p:nvPr>
        </p:nvPicPr>
        <p:blipFill>
          <a:blip r:embed="rId3"/>
          <a:srcRect l="-3585" r="-3585"/>
          <a:stretch>
            <a:fillRect/>
          </a:stretch>
        </p:blipFill>
        <p:spPr>
          <a:xfrm>
            <a:off x="920025" y="550040"/>
            <a:ext cx="7310200" cy="562041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rgbClr val="FFFF00"/>
                </a:solidFill>
              </a:rPr>
              <a:t>Information Sharing</a:t>
            </a:r>
            <a:endParaRPr lang="en-GB" dirty="0">
              <a:solidFill>
                <a:srgbClr val="FFFF00"/>
              </a:solidFill>
            </a:endParaRPr>
          </a:p>
        </p:txBody>
      </p:sp>
      <p:sp>
        <p:nvSpPr>
          <p:cNvPr id="7" name="Subtitle 6"/>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70029" y="609600"/>
            <a:ext cx="6990191" cy="1828800"/>
          </a:xfrm>
        </p:spPr>
        <p:txBody>
          <a:bodyPr>
            <a:normAutofit/>
          </a:bodyPr>
          <a:lstStyle/>
          <a:p>
            <a:pPr algn="ctr"/>
            <a:r>
              <a:rPr lang="en-GB" sz="4400" dirty="0" smtClean="0">
                <a:solidFill>
                  <a:srgbClr val="FFFF00"/>
                </a:solidFill>
              </a:rPr>
              <a:t>Is it ADHD? </a:t>
            </a:r>
            <a:br>
              <a:rPr lang="en-GB" sz="4400" dirty="0" smtClean="0">
                <a:solidFill>
                  <a:srgbClr val="FFFF00"/>
                </a:solidFill>
              </a:rPr>
            </a:br>
            <a:endParaRPr lang="en-GB" sz="4400" dirty="0">
              <a:solidFill>
                <a:srgbClr val="FFFF00"/>
              </a:solidFill>
            </a:endParaRPr>
          </a:p>
        </p:txBody>
      </p:sp>
      <p:sp>
        <p:nvSpPr>
          <p:cNvPr id="3" name="Text Placeholder 2"/>
          <p:cNvSpPr>
            <a:spLocks noGrp="1"/>
          </p:cNvSpPr>
          <p:nvPr>
            <p:ph type="body" idx="1"/>
          </p:nvPr>
        </p:nvSpPr>
        <p:spPr>
          <a:xfrm>
            <a:off x="830023" y="2507786"/>
            <a:ext cx="7856777" cy="1509712"/>
          </a:xfrm>
        </p:spPr>
        <p:txBody>
          <a:bodyPr>
            <a:normAutofit/>
          </a:bodyPr>
          <a:lstStyle/>
          <a:p>
            <a:pPr algn="ctr"/>
            <a:r>
              <a:rPr lang="en-GB" sz="4400" dirty="0" smtClean="0">
                <a:solidFill>
                  <a:srgbClr val="FFFF00"/>
                </a:solidFill>
              </a:rPr>
              <a:t>What else could it be?</a:t>
            </a:r>
            <a:endParaRPr lang="en-GB" sz="4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one-size-fits-all.png"/>
          <p:cNvPicPr>
            <a:picLocks noGrp="1" noChangeAspect="1"/>
          </p:cNvPicPr>
          <p:nvPr>
            <p:ph idx="4294967295"/>
          </p:nvPr>
        </p:nvPicPr>
        <p:blipFill>
          <a:blip r:embed="rId2"/>
          <a:srcRect l="-15543" r="-15543"/>
          <a:stretch>
            <a:fillRect/>
          </a:stretch>
        </p:blipFill>
        <p:spPr>
          <a:xfrm>
            <a:off x="380010" y="1270176"/>
            <a:ext cx="8229600" cy="470852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70046" y="1520111"/>
            <a:ext cx="6440176" cy="352025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FF00"/>
                </a:solidFill>
              </a:rPr>
              <a:t>Diagnosis</a:t>
            </a:r>
            <a:endParaRPr lang="en-US" dirty="0">
              <a:solidFill>
                <a:srgbClr val="FFFF00"/>
              </a:solidFill>
            </a:endParaRPr>
          </a:p>
        </p:txBody>
      </p:sp>
      <p:sp>
        <p:nvSpPr>
          <p:cNvPr id="3" name="Subtitle 2"/>
          <p:cNvSpPr>
            <a:spLocks noGrp="1"/>
          </p:cNvSpPr>
          <p:nvPr>
            <p:ph type="subTitle" idx="1"/>
          </p:nvPr>
        </p:nvSpPr>
        <p:spPr/>
        <p:txBody>
          <a:bodyPr/>
          <a:lstStyle/>
          <a:p>
            <a:r>
              <a:rPr lang="en-US" dirty="0" smtClean="0">
                <a:solidFill>
                  <a:srgbClr val="FFFF00"/>
                </a:solidFill>
              </a:rPr>
              <a:t>Joining it together</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solidFill>
                  <a:srgbClr val="FFFF00"/>
                </a:solidFill>
                <a:cs typeface="Lucida Sans"/>
              </a:rPr>
              <a:t>      </a:t>
            </a:r>
            <a:r>
              <a:rPr lang="en-GB" sz="4400" dirty="0" smtClean="0">
                <a:solidFill>
                  <a:srgbClr val="FFFF00"/>
                </a:solidFill>
                <a:cs typeface="Lucida Sans"/>
              </a:rPr>
              <a:t>DON’T PANIC!</a:t>
            </a:r>
            <a:endParaRPr lang="en-GB" sz="4400" dirty="0"/>
          </a:p>
        </p:txBody>
      </p:sp>
      <p:sp>
        <p:nvSpPr>
          <p:cNvPr id="6" name="Text Placeholder 5"/>
          <p:cNvSpPr>
            <a:spLocks noGrp="1"/>
          </p:cNvSpPr>
          <p:nvPr>
            <p:ph type="body" sz="half" idx="2"/>
          </p:nvPr>
        </p:nvSpPr>
        <p:spPr/>
        <p:txBody>
          <a:bodyPr>
            <a:normAutofit fontScale="77500" lnSpcReduction="20000"/>
          </a:bodyPr>
          <a:lstStyle/>
          <a:p>
            <a:r>
              <a:rPr lang="en-GB" sz="4400" dirty="0" smtClean="0">
                <a:solidFill>
                  <a:srgbClr val="FFFF00"/>
                </a:solidFill>
                <a:latin typeface="Lucida Sans"/>
                <a:cs typeface="Lucida Sans"/>
              </a:rPr>
              <a:t>	</a:t>
            </a:r>
            <a:endParaRPr lang="en-GB" sz="4400" dirty="0">
              <a:solidFill>
                <a:srgbClr val="FFFF00"/>
              </a:solidFill>
              <a:latin typeface="Lucida Sans"/>
              <a:cs typeface="Lucida Sans"/>
            </a:endParaRPr>
          </a:p>
        </p:txBody>
      </p:sp>
      <p:pic>
        <p:nvPicPr>
          <p:cNvPr id="10" name="Picture Placeholder 9" descr="ADHD Richmond Logo .pdf"/>
          <p:cNvPicPr>
            <a:picLocks noGrp="1" noChangeAspect="1"/>
          </p:cNvPicPr>
          <p:nvPr>
            <p:ph type="pic" idx="1"/>
          </p:nvPr>
        </p:nvPicPr>
        <mc:AlternateContent xmlns:ma="http://schemas.microsoft.com/office/mac/drawingml/2008/main">
          <mc:Choice Requires="ma">
            <p:blipFill>
              <a:blip r:embed="rId3"/>
              <a:srcRect l="-47975" r="-47970"/>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l="-47975" r="-47970"/>
              <a:stretch>
                <a:fillRect/>
              </a:stretch>
            </p:blipFill>
          </mc:Fallback>
        </mc:AlternateContent>
        <p:spPr>
          <a:xfrm>
            <a:off x="1885051" y="2220162"/>
            <a:ext cx="5430149" cy="424030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0051"/>
            <a:ext cx="8229600" cy="1060077"/>
          </a:xfrm>
        </p:spPr>
        <p:txBody>
          <a:bodyPr>
            <a:normAutofit/>
          </a:bodyPr>
          <a:lstStyle/>
          <a:p>
            <a:r>
              <a:rPr lang="en-US" sz="4400" dirty="0" smtClean="0">
                <a:solidFill>
                  <a:srgbClr val="FFFF00"/>
                </a:solidFill>
              </a:rPr>
              <a:t>Co-Morbidities</a:t>
            </a:r>
            <a:endParaRPr lang="en-US" sz="4400" dirty="0">
              <a:solidFill>
                <a:srgbClr val="FFFF00"/>
              </a:solidFill>
            </a:endParaRPr>
          </a:p>
        </p:txBody>
      </p:sp>
      <p:sp>
        <p:nvSpPr>
          <p:cNvPr id="3" name="Content Placeholder 2"/>
          <p:cNvSpPr>
            <a:spLocks noGrp="1"/>
          </p:cNvSpPr>
          <p:nvPr>
            <p:ph idx="1"/>
          </p:nvPr>
        </p:nvSpPr>
        <p:spPr>
          <a:xfrm>
            <a:off x="457200" y="2317822"/>
            <a:ext cx="8229600" cy="3991537"/>
          </a:xfrm>
        </p:spPr>
        <p:txBody>
          <a:bodyPr/>
          <a:lstStyle/>
          <a:p>
            <a:pPr>
              <a:buNone/>
            </a:pPr>
            <a:r>
              <a:rPr lang="en-US" sz="4400" dirty="0" smtClean="0">
                <a:solidFill>
                  <a:srgbClr val="FFFF00"/>
                </a:solidFill>
              </a:rPr>
              <a:t>			    What are they?</a:t>
            </a:r>
          </a:p>
          <a:p>
            <a:pPr>
              <a:buNone/>
            </a:pPr>
            <a:endParaRPr lang="en-US" sz="4400" dirty="0" smtClean="0">
              <a:solidFill>
                <a:srgbClr val="FFFF00"/>
              </a:solidFill>
            </a:endParaRPr>
          </a:p>
          <a:p>
            <a:pPr algn="ctr">
              <a:buNone/>
            </a:pPr>
            <a:r>
              <a:rPr lang="en-US" sz="4400" dirty="0" smtClean="0">
                <a:solidFill>
                  <a:srgbClr val="FFFF00"/>
                </a:solidFill>
              </a:rPr>
              <a:t>Every Child is Unique</a:t>
            </a:r>
          </a:p>
          <a:p>
            <a:endParaRPr lang="en-US" dirty="0" smtClean="0">
              <a:solidFill>
                <a:srgbClr val="FFFF00"/>
              </a:solidFill>
            </a:endParaRPr>
          </a:p>
          <a:p>
            <a:endParaRPr lang="en-US" dirty="0" smtClean="0">
              <a:solidFill>
                <a:srgbClr val="FFFF00"/>
              </a:solidFill>
            </a:endParaRPr>
          </a:p>
          <a:p>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20627" y="0"/>
            <a:ext cx="7239000" cy="6731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118993" y="515072"/>
            <a:ext cx="6793891" cy="914696"/>
          </a:xfrm>
        </p:spPr>
        <p:txBody>
          <a:bodyPr>
            <a:noAutofit/>
          </a:bodyPr>
          <a:lstStyle/>
          <a:p>
            <a:r>
              <a:rPr lang="en-US" sz="4400" dirty="0" smtClean="0">
                <a:solidFill>
                  <a:srgbClr val="FFFF00"/>
                </a:solidFill>
              </a:rPr>
              <a:t>Pyramid of Learning</a:t>
            </a:r>
            <a:endParaRPr lang="en-US" sz="4400" dirty="0">
              <a:solidFill>
                <a:srgbClr val="FFFF00"/>
              </a:solidFill>
            </a:endParaRPr>
          </a:p>
        </p:txBody>
      </p:sp>
      <p:pic>
        <p:nvPicPr>
          <p:cNvPr id="7" name="Picture Placeholder 6" descr="What-is-Sensory-Integration-Disorder-Pyramid-of-Learning.jpg"/>
          <p:cNvPicPr>
            <a:picLocks noGrp="1" noChangeAspect="1"/>
          </p:cNvPicPr>
          <p:nvPr>
            <p:ph type="pic" idx="1"/>
          </p:nvPr>
        </p:nvPicPr>
        <p:blipFill>
          <a:blip r:embed="rId3"/>
          <a:srcRect t="-1090" b="-1090"/>
          <a:stretch>
            <a:fillRect/>
          </a:stretch>
        </p:blipFill>
        <p:spPr/>
      </p:pic>
      <p:sp>
        <p:nvSpPr>
          <p:cNvPr id="6" name="Text Placeholder 5"/>
          <p:cNvSpPr>
            <a:spLocks noGrp="1"/>
          </p:cNvSpPr>
          <p:nvPr>
            <p:ph type="body" sz="half" idx="2"/>
          </p:nvPr>
        </p:nvSpPr>
        <p:spPr>
          <a:xfrm>
            <a:off x="1828800" y="1554095"/>
            <a:ext cx="5486400" cy="143044"/>
          </a:xfrm>
        </p:spPr>
        <p:txBody>
          <a:bodyPr>
            <a:normAutofit fontScale="25000" lnSpcReduction="20000"/>
          </a:bodyPr>
          <a:lstStyle/>
          <a:p>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solidFill>
                  <a:srgbClr val="FFFF00"/>
                </a:solidFill>
              </a:rPr>
              <a:t>AUTISTIC SPECTRUM DISORDER</a:t>
            </a:r>
            <a:endParaRPr lang="en-US" dirty="0">
              <a:solidFill>
                <a:srgbClr val="FFFF00"/>
              </a:solidFill>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solidFill>
                  <a:srgbClr val="FFFF00"/>
                </a:solidFill>
              </a:rPr>
              <a:t>Developmental Co-ordination Disorder</a:t>
            </a:r>
            <a:br>
              <a:rPr lang="en-US" dirty="0" smtClean="0">
                <a:solidFill>
                  <a:srgbClr val="FFFF00"/>
                </a:solidFill>
              </a:rPr>
            </a:br>
            <a:r>
              <a:rPr lang="en-US" dirty="0" smtClean="0">
                <a:solidFill>
                  <a:srgbClr val="FFFF00"/>
                </a:solidFill>
              </a:rPr>
              <a:t>(DCD)</a:t>
            </a:r>
            <a:endParaRPr lang="en-US" dirty="0">
              <a:solidFill>
                <a:srgbClr val="FFFF00"/>
              </a:solidFill>
            </a:endParaRPr>
          </a:p>
        </p:txBody>
      </p:sp>
      <p:sp>
        <p:nvSpPr>
          <p:cNvPr id="7" name="Subtitle 6"/>
          <p:cNvSpPr>
            <a:spLocks noGrp="1"/>
          </p:cNvSpPr>
          <p:nvPr>
            <p:ph type="subTitle" idx="1"/>
          </p:nvPr>
        </p:nvSpPr>
        <p:spPr/>
        <p:txBody>
          <a:bodyPr/>
          <a:lstStyle/>
          <a:p>
            <a:r>
              <a:rPr lang="en-US" dirty="0" smtClean="0"/>
              <a:t>“DAMP” </a:t>
            </a:r>
          </a:p>
          <a:p>
            <a:r>
              <a:rPr lang="en-US" dirty="0" smtClean="0"/>
              <a:t>Deficits in attention and Motor Perception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371600"/>
            <a:ext cx="8229600" cy="1168236"/>
          </a:xfrm>
        </p:spPr>
        <p:txBody>
          <a:bodyPr>
            <a:normAutofit/>
          </a:bodyPr>
          <a:lstStyle/>
          <a:p>
            <a:r>
              <a:rPr lang="en-US" dirty="0" smtClean="0">
                <a:solidFill>
                  <a:srgbClr val="FFFF00"/>
                </a:solidFill>
              </a:rPr>
              <a:t>Learning Difficulties</a:t>
            </a:r>
            <a:endParaRPr lang="en-US" dirty="0">
              <a:solidFill>
                <a:srgbClr val="FFFF00"/>
              </a:solidFill>
            </a:endParaRPr>
          </a:p>
        </p:txBody>
      </p:sp>
      <p:sp>
        <p:nvSpPr>
          <p:cNvPr id="3" name="Content Placeholder 2"/>
          <p:cNvSpPr>
            <a:spLocks noGrp="1"/>
          </p:cNvSpPr>
          <p:nvPr>
            <p:ph type="subTitle" idx="1"/>
          </p:nvPr>
        </p:nvSpPr>
        <p:spPr>
          <a:xfrm>
            <a:off x="1371600" y="2957221"/>
            <a:ext cx="6400800" cy="2921699"/>
          </a:xfrm>
        </p:spPr>
        <p:txBody>
          <a:bodyPr/>
          <a:lstStyle/>
          <a:p>
            <a:pPr algn="l"/>
            <a:r>
              <a:rPr lang="en-US" dirty="0" smtClean="0">
                <a:solidFill>
                  <a:srgbClr val="FFFF00"/>
                </a:solidFill>
              </a:rPr>
              <a:t>Visual and Auditory </a:t>
            </a:r>
            <a:r>
              <a:rPr lang="en-US" dirty="0" smtClean="0">
                <a:solidFill>
                  <a:srgbClr val="FFFF00"/>
                </a:solidFill>
              </a:rPr>
              <a:t>Processing</a:t>
            </a:r>
          </a:p>
          <a:p>
            <a:pPr algn="l"/>
            <a:endParaRPr lang="en-US" dirty="0" smtClean="0">
              <a:solidFill>
                <a:srgbClr val="FFFF00"/>
              </a:solidFill>
            </a:endParaRPr>
          </a:p>
          <a:p>
            <a:pPr algn="l"/>
            <a:r>
              <a:rPr lang="en-US" dirty="0" smtClean="0">
                <a:solidFill>
                  <a:srgbClr val="FFFF00"/>
                </a:solidFill>
              </a:rPr>
              <a:t>Working </a:t>
            </a:r>
            <a:r>
              <a:rPr lang="en-US" dirty="0" smtClean="0">
                <a:solidFill>
                  <a:srgbClr val="FFFF00"/>
                </a:solidFill>
              </a:rPr>
              <a:t>Memory</a:t>
            </a:r>
          </a:p>
          <a:p>
            <a:pPr algn="l"/>
            <a:endParaRPr lang="en-US" dirty="0" smtClean="0">
              <a:solidFill>
                <a:srgbClr val="FFFF00"/>
              </a:solidFill>
            </a:endParaRPr>
          </a:p>
          <a:p>
            <a:pPr algn="l"/>
            <a:r>
              <a:rPr lang="en-US" dirty="0" smtClean="0">
                <a:solidFill>
                  <a:srgbClr val="FFFF00"/>
                </a:solidFill>
              </a:rPr>
              <a:t>Processing Speed</a:t>
            </a:r>
          </a:p>
          <a:p>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solidFill>
                  <a:srgbClr val="FFFF00"/>
                </a:solidFill>
              </a:rPr>
              <a:t>EnvironmentAL</a:t>
            </a:r>
            <a:r>
              <a:rPr lang="en-US" dirty="0" smtClean="0">
                <a:solidFill>
                  <a:srgbClr val="FFFF00"/>
                </a:solidFill>
              </a:rPr>
              <a:t> Factors</a:t>
            </a:r>
            <a:endParaRPr lang="en-US" dirty="0">
              <a:solidFill>
                <a:srgbClr val="FFFF00"/>
              </a:solidFill>
            </a:endParaRPr>
          </a:p>
        </p:txBody>
      </p:sp>
      <p:sp>
        <p:nvSpPr>
          <p:cNvPr id="3" name="Subtitle 2"/>
          <p:cNvSpPr>
            <a:spLocks noGrp="1"/>
          </p:cNvSpPr>
          <p:nvPr>
            <p:ph type="subTitle" idx="1"/>
          </p:nvPr>
        </p:nvSpPr>
        <p:spPr/>
        <p:txBody>
          <a:bodyPr/>
          <a:lstStyle/>
          <a:p>
            <a:r>
              <a:rPr lang="en-US" smtClean="0"/>
              <a:t>Auditory Processing Disorder</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Other Co-</a:t>
            </a:r>
            <a:r>
              <a:rPr lang="en-GB" dirty="0" err="1" smtClean="0">
                <a:solidFill>
                  <a:srgbClr val="FFFF00"/>
                </a:solidFill>
              </a:rPr>
              <a:t>mordities</a:t>
            </a:r>
            <a:endParaRPr lang="en-GB" dirty="0">
              <a:solidFill>
                <a:srgbClr val="FFFF00"/>
              </a:solidFill>
            </a:endParaRPr>
          </a:p>
        </p:txBody>
      </p:sp>
      <p:sp>
        <p:nvSpPr>
          <p:cNvPr id="3" name="Content Placeholder 2"/>
          <p:cNvSpPr>
            <a:spLocks noGrp="1"/>
          </p:cNvSpPr>
          <p:nvPr>
            <p:ph idx="1"/>
          </p:nvPr>
        </p:nvSpPr>
        <p:spPr/>
        <p:txBody>
          <a:bodyPr>
            <a:normAutofit lnSpcReduction="10000"/>
          </a:bodyPr>
          <a:lstStyle/>
          <a:p>
            <a:r>
              <a:rPr lang="en-GB" dirty="0" smtClean="0"/>
              <a:t>Poor sleep pattern / disorder</a:t>
            </a:r>
          </a:p>
          <a:p>
            <a:r>
              <a:rPr lang="en-GB" dirty="0" smtClean="0"/>
              <a:t>PTSD</a:t>
            </a:r>
          </a:p>
          <a:p>
            <a:r>
              <a:rPr lang="en-GB" dirty="0" smtClean="0"/>
              <a:t>OCD</a:t>
            </a:r>
          </a:p>
          <a:p>
            <a:r>
              <a:rPr lang="en-GB" dirty="0" smtClean="0"/>
              <a:t>Oppositional Defiant and Conduct Disorder</a:t>
            </a:r>
          </a:p>
          <a:p>
            <a:r>
              <a:rPr lang="en-GB" dirty="0" smtClean="0"/>
              <a:t>Anxiety / depression</a:t>
            </a:r>
          </a:p>
          <a:p>
            <a:r>
              <a:rPr lang="en-GB" dirty="0" smtClean="0"/>
              <a:t>Epilepsy</a:t>
            </a:r>
          </a:p>
          <a:p>
            <a:r>
              <a:rPr lang="en-GB" dirty="0" smtClean="0"/>
              <a:t>Intellectual Disability</a:t>
            </a:r>
          </a:p>
          <a:p>
            <a:r>
              <a:rPr lang="en-GB" dirty="0" smtClean="0"/>
              <a:t>Undiagnosed medical issues – thyroid dysfunction</a:t>
            </a:r>
          </a:p>
          <a:p>
            <a:r>
              <a:rPr lang="en-GB" dirty="0" smtClean="0"/>
              <a:t>Psychosocial – Adverse Childhood Experience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60036" y="609600"/>
            <a:ext cx="7326763" cy="1828800"/>
          </a:xfrm>
        </p:spPr>
        <p:txBody>
          <a:bodyPr>
            <a:noAutofit/>
          </a:bodyPr>
          <a:lstStyle/>
          <a:p>
            <a:r>
              <a:rPr lang="en-GB" sz="4400" dirty="0" smtClean="0">
                <a:solidFill>
                  <a:srgbClr val="FFFF00"/>
                </a:solidFill>
              </a:rPr>
              <a:t>Girls and Women With</a:t>
            </a:r>
            <a:br>
              <a:rPr lang="en-GB" sz="4400" dirty="0" smtClean="0">
                <a:solidFill>
                  <a:srgbClr val="FFFF00"/>
                </a:solidFill>
              </a:rPr>
            </a:br>
            <a:r>
              <a:rPr lang="en-GB" sz="4400" dirty="0" smtClean="0">
                <a:solidFill>
                  <a:srgbClr val="FFFF00"/>
                </a:solidFill>
              </a:rPr>
              <a:t>              ADHD</a:t>
            </a:r>
            <a:endParaRPr lang="en-GB" sz="4400" dirty="0"/>
          </a:p>
        </p:txBody>
      </p:sp>
      <p:sp>
        <p:nvSpPr>
          <p:cNvPr id="4" name="Text Placeholder 3"/>
          <p:cNvSpPr>
            <a:spLocks noGrp="1"/>
          </p:cNvSpPr>
          <p:nvPr>
            <p:ph type="body" idx="1"/>
          </p:nvPr>
        </p:nvSpPr>
        <p:spPr>
          <a:xfrm>
            <a:off x="1642967" y="2970216"/>
            <a:ext cx="6446739" cy="1047281"/>
          </a:xfrm>
        </p:spPr>
        <p:txBody>
          <a:bodyPr>
            <a:normAutofit/>
          </a:bodyPr>
          <a:lstStyle/>
          <a:p>
            <a:r>
              <a:rPr lang="en-GB" sz="4400" dirty="0" smtClean="0">
                <a:solidFill>
                  <a:schemeClr val="accent2">
                    <a:lumMod val="20000"/>
                    <a:lumOff val="80000"/>
                  </a:schemeClr>
                </a:solidFill>
              </a:rPr>
              <a:t>    Same but Different!</a:t>
            </a:r>
            <a:endParaRPr lang="en-GB" sz="4400" dirty="0">
              <a:solidFill>
                <a:schemeClr val="accent2">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Women and Girls with ADHD</a:t>
            </a:r>
            <a:endParaRPr lang="en-GB" dirty="0">
              <a:solidFill>
                <a:srgbClr val="FFFF00"/>
              </a:solidFill>
            </a:endParaRPr>
          </a:p>
        </p:txBody>
      </p:sp>
      <p:sp>
        <p:nvSpPr>
          <p:cNvPr id="3" name="Content Placeholder 2"/>
          <p:cNvSpPr>
            <a:spLocks noGrp="1"/>
          </p:cNvSpPr>
          <p:nvPr>
            <p:ph idx="1"/>
          </p:nvPr>
        </p:nvSpPr>
        <p:spPr/>
        <p:txBody>
          <a:bodyPr>
            <a:normAutofit/>
          </a:bodyPr>
          <a:lstStyle/>
          <a:p>
            <a:r>
              <a:rPr lang="en-GB" dirty="0" smtClean="0"/>
              <a:t>Prevalence – much less 1:4</a:t>
            </a:r>
          </a:p>
          <a:p>
            <a:r>
              <a:rPr lang="en-GB" dirty="0" smtClean="0"/>
              <a:t>Atypical Presentation</a:t>
            </a:r>
          </a:p>
          <a:p>
            <a:r>
              <a:rPr lang="en-GB" dirty="0" smtClean="0"/>
              <a:t>Hormone mediated later onset</a:t>
            </a:r>
          </a:p>
          <a:p>
            <a:r>
              <a:rPr lang="en-GB" dirty="0" smtClean="0"/>
              <a:t>Referral bias</a:t>
            </a:r>
          </a:p>
          <a:p>
            <a:r>
              <a:rPr lang="en-GB" dirty="0" smtClean="0"/>
              <a:t>Often misdiagnosed</a:t>
            </a:r>
          </a:p>
          <a:p>
            <a:r>
              <a:rPr lang="en-GB" dirty="0" smtClean="0"/>
              <a:t>Co-morbidity difficulty to assess</a:t>
            </a:r>
          </a:p>
          <a:p>
            <a:r>
              <a:rPr lang="en-GB" dirty="0" smtClean="0"/>
              <a:t>Recognised by NICE guidelines</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solidFill>
                  <a:srgbClr val="FF6600"/>
                </a:solidFill>
              </a:rPr>
              <a:t>ADDISS</a:t>
            </a:r>
            <a:endParaRPr lang="en-GB" sz="3200" dirty="0">
              <a:solidFill>
                <a:srgbClr val="FF6600"/>
              </a:solidFill>
            </a:endParaRPr>
          </a:p>
        </p:txBody>
      </p:sp>
      <p:pic>
        <p:nvPicPr>
          <p:cNvPr id="7" name="Picture Placeholder 6" descr="addisslogo.gif"/>
          <p:cNvPicPr>
            <a:picLocks noGrp="1" noChangeAspect="1"/>
          </p:cNvPicPr>
          <p:nvPr>
            <p:ph type="pic" idx="1"/>
          </p:nvPr>
        </p:nvPicPr>
        <p:blipFill>
          <a:blip r:embed="rId3"/>
          <a:srcRect t="-22222" b="-22222"/>
          <a:stretch>
            <a:fillRect/>
          </a:stretch>
        </p:blipFill>
        <p:spPr>
          <a:xfrm>
            <a:off x="2280062" y="2010147"/>
            <a:ext cx="4500123" cy="3188378"/>
          </a:xfrm>
        </p:spPr>
      </p:pic>
      <p:sp>
        <p:nvSpPr>
          <p:cNvPr id="3" name="Content Placeholder 2"/>
          <p:cNvSpPr>
            <a:spLocks noGrp="1"/>
          </p:cNvSpPr>
          <p:nvPr>
            <p:ph type="body" sz="half" idx="2"/>
          </p:nvPr>
        </p:nvSpPr>
        <p:spPr/>
        <p:txBody>
          <a:bodyPr/>
          <a:lstStyle/>
          <a:p>
            <a:r>
              <a:rPr lang="en-US" dirty="0" smtClean="0"/>
              <a:t>http://</a:t>
            </a:r>
            <a:r>
              <a:rPr lang="en-US" dirty="0" err="1" smtClean="0"/>
              <a:t>www.addiss.co.uk</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Women and Girls with ADHD</a:t>
            </a:r>
            <a:endParaRPr lang="en-GB" dirty="0"/>
          </a:p>
        </p:txBody>
      </p:sp>
      <p:sp>
        <p:nvSpPr>
          <p:cNvPr id="3" name="Content Placeholder 2"/>
          <p:cNvSpPr>
            <a:spLocks noGrp="1"/>
          </p:cNvSpPr>
          <p:nvPr>
            <p:ph idx="1"/>
          </p:nvPr>
        </p:nvSpPr>
        <p:spPr/>
        <p:txBody>
          <a:bodyPr/>
          <a:lstStyle/>
          <a:p>
            <a:r>
              <a:rPr lang="en-GB" dirty="0" smtClean="0"/>
              <a:t>Shy silent and withdrawn at school</a:t>
            </a:r>
          </a:p>
          <a:p>
            <a:r>
              <a:rPr lang="en-GB" dirty="0" smtClean="0"/>
              <a:t>Worry about friends and school a lot</a:t>
            </a:r>
          </a:p>
          <a:p>
            <a:r>
              <a:rPr lang="en-GB" dirty="0" smtClean="0"/>
              <a:t>Forgetful, poorly organised and worry about school work</a:t>
            </a:r>
          </a:p>
          <a:p>
            <a:r>
              <a:rPr lang="en-GB" dirty="0" smtClean="0"/>
              <a:t>Daydream and easily distracted and struggle to stay on task</a:t>
            </a:r>
          </a:p>
          <a:p>
            <a:pPr>
              <a:buNone/>
            </a:pPr>
            <a:endParaRPr lang="en-GB" dirty="0" smtClean="0"/>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Women and Girls with ADHD</a:t>
            </a:r>
            <a:endParaRPr lang="en-GB" dirty="0"/>
          </a:p>
        </p:txBody>
      </p:sp>
      <p:sp>
        <p:nvSpPr>
          <p:cNvPr id="3" name="Content Placeholder 2"/>
          <p:cNvSpPr>
            <a:spLocks noGrp="1"/>
          </p:cNvSpPr>
          <p:nvPr>
            <p:ph idx="1"/>
          </p:nvPr>
        </p:nvSpPr>
        <p:spPr/>
        <p:txBody>
          <a:bodyPr/>
          <a:lstStyle/>
          <a:p>
            <a:r>
              <a:rPr lang="en-GB" dirty="0" smtClean="0"/>
              <a:t>Physically active, competitive and participate in risky behaviour</a:t>
            </a:r>
          </a:p>
          <a:p>
            <a:r>
              <a:rPr lang="en-GB" dirty="0" smtClean="0"/>
              <a:t>Defiant and Aggressive</a:t>
            </a:r>
          </a:p>
          <a:p>
            <a:r>
              <a:rPr lang="en-GB" dirty="0" smtClean="0"/>
              <a:t>Disorganised, messy handwriting and struggle to finish tasks</a:t>
            </a:r>
          </a:p>
          <a:p>
            <a:r>
              <a:rPr lang="en-GB" dirty="0" smtClean="0"/>
              <a:t>Co-operative at home and try to please at school </a:t>
            </a:r>
          </a:p>
          <a:p>
            <a:r>
              <a:rPr lang="en-GB" dirty="0" smtClean="0"/>
              <a:t>Act first and think later, not realising the consequences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Women and Girls with ADHD</a:t>
            </a:r>
            <a:endParaRPr lang="en-GB" dirty="0"/>
          </a:p>
        </p:txBody>
      </p:sp>
      <p:sp>
        <p:nvSpPr>
          <p:cNvPr id="3" name="Content Placeholder 2"/>
          <p:cNvSpPr>
            <a:spLocks noGrp="1"/>
          </p:cNvSpPr>
          <p:nvPr>
            <p:ph idx="1"/>
          </p:nvPr>
        </p:nvSpPr>
        <p:spPr/>
        <p:txBody>
          <a:bodyPr/>
          <a:lstStyle/>
          <a:p>
            <a:r>
              <a:rPr lang="en-GB" dirty="0" smtClean="0"/>
              <a:t>Hyperactivity, impulsive and inattentive</a:t>
            </a:r>
          </a:p>
          <a:p>
            <a:r>
              <a:rPr lang="en-GB" dirty="0" smtClean="0"/>
              <a:t>Talk too much and restless</a:t>
            </a:r>
          </a:p>
          <a:p>
            <a:r>
              <a:rPr lang="en-GB" dirty="0" smtClean="0"/>
              <a:t>At school interrupt others, constantly talking and switch topics </a:t>
            </a:r>
          </a:p>
          <a:p>
            <a:r>
              <a:rPr lang="en-GB" dirty="0" smtClean="0"/>
              <a:t>Disorganised</a:t>
            </a:r>
          </a:p>
          <a:p>
            <a:r>
              <a:rPr lang="en-GB" dirty="0" smtClean="0"/>
              <a:t>Hyper – social, over sensitive and quick to anger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Resources</a:t>
            </a:r>
            <a:endParaRPr lang="en-US" dirty="0">
              <a:solidFill>
                <a:srgbClr val="FFFF00"/>
              </a:solidFill>
            </a:endParaRPr>
          </a:p>
        </p:txBody>
      </p:sp>
      <p:sp>
        <p:nvSpPr>
          <p:cNvPr id="3" name="Subtitle 2"/>
          <p:cNvSpPr>
            <a:spLocks noGrp="1"/>
          </p:cNvSpPr>
          <p:nvPr>
            <p:ph type="subTitle" idx="4294967295"/>
          </p:nvPr>
        </p:nvSpPr>
        <p:spPr>
          <a:xfrm>
            <a:off x="275307" y="1417638"/>
            <a:ext cx="8170431" cy="5440362"/>
          </a:xfrm>
        </p:spPr>
        <p:txBody>
          <a:bodyPr>
            <a:noAutofit/>
          </a:bodyPr>
          <a:lstStyle/>
          <a:p>
            <a:r>
              <a:rPr lang="en-GB" sz="2400" dirty="0" smtClean="0"/>
              <a:t>1,2,3 Magic</a:t>
            </a:r>
          </a:p>
          <a:p>
            <a:r>
              <a:rPr lang="en-GB" sz="2400" dirty="0" smtClean="0"/>
              <a:t>The Out of Sync Child and the Out of Sync Child has fun by Carol Stock </a:t>
            </a:r>
            <a:r>
              <a:rPr lang="en-GB" sz="2400" dirty="0" err="1" smtClean="0"/>
              <a:t>Kranowitz</a:t>
            </a:r>
            <a:endParaRPr lang="en-GB" sz="2400" dirty="0" smtClean="0"/>
          </a:p>
          <a:p>
            <a:r>
              <a:rPr lang="en-GB" sz="2400" dirty="0" smtClean="0"/>
              <a:t> The Incredible Five Point Scale </a:t>
            </a:r>
            <a:r>
              <a:rPr lang="en-GB" sz="2400" u="sng" dirty="0" smtClean="0">
                <a:hlinkClick r:id="rId3"/>
              </a:rPr>
              <a:t>www.5pointscale.com</a:t>
            </a:r>
            <a:r>
              <a:rPr lang="en-GB" sz="2400" dirty="0" smtClean="0"/>
              <a:t>)</a:t>
            </a:r>
          </a:p>
          <a:p>
            <a:pPr algn="ctr">
              <a:buNone/>
            </a:pPr>
            <a:r>
              <a:rPr lang="en-GB" sz="2400" dirty="0" smtClean="0"/>
              <a:t>Zones of regulation (</a:t>
            </a:r>
            <a:r>
              <a:rPr lang="en-GB" sz="2400" dirty="0" smtClean="0">
                <a:hlinkClick r:id="rId4"/>
              </a:rPr>
              <a:t>www.zonesofregulation.com</a:t>
            </a:r>
            <a:r>
              <a:rPr lang="en-GB" sz="2400" dirty="0" smtClean="0"/>
              <a:t>)</a:t>
            </a:r>
          </a:p>
          <a:p>
            <a:endParaRPr lang="en-GB" sz="2400" dirty="0" smtClean="0"/>
          </a:p>
          <a:p>
            <a:r>
              <a:rPr lang="en-US" sz="2400" dirty="0" smtClean="0"/>
              <a:t>Smart but Scattered: The Revolutionary "Executive Skills" Approach to Helping Kids Reach Their Potential</a:t>
            </a:r>
            <a:endParaRPr lang="en-GB" sz="2400" dirty="0" smtClean="0"/>
          </a:p>
          <a:p>
            <a:r>
              <a:rPr lang="en-US" sz="2400" dirty="0" smtClean="0"/>
              <a:t>by </a:t>
            </a:r>
            <a:r>
              <a:rPr lang="en-US" sz="2400" dirty="0" smtClean="0">
                <a:hlinkClick r:id="rId5"/>
              </a:rPr>
              <a:t>Peg Dawson</a:t>
            </a:r>
            <a:r>
              <a:rPr lang="en-GB" sz="2400" dirty="0" smtClean="0"/>
              <a:t> </a:t>
            </a:r>
            <a:r>
              <a:rPr lang="en-US" sz="2400" dirty="0" smtClean="0"/>
              <a:t>and </a:t>
            </a:r>
            <a:r>
              <a:rPr lang="en-US" sz="2400" dirty="0" smtClean="0">
                <a:hlinkClick r:id="rId6"/>
              </a:rPr>
              <a:t>Richard Guare</a:t>
            </a:r>
            <a:r>
              <a:rPr lang="en-GB" sz="2400" dirty="0" smtClean="0"/>
              <a:t> </a:t>
            </a:r>
          </a:p>
          <a:p>
            <a:pPr>
              <a:buNone/>
            </a:pPr>
            <a:r>
              <a:rPr lang="en-GB" sz="2400" dirty="0" smtClean="0"/>
              <a:t> </a:t>
            </a:r>
          </a:p>
          <a:p>
            <a:endParaRPr lang="en-US" sz="1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Placeholder 6" descr="Unknown.jpeg"/>
          <p:cNvPicPr>
            <a:picLocks noGrp="1" noChangeAspect="1"/>
          </p:cNvPicPr>
          <p:nvPr>
            <p:ph type="pic" idx="4294967295"/>
          </p:nvPr>
        </p:nvPicPr>
        <p:blipFill>
          <a:blip r:embed="rId3"/>
          <a:srcRect l="-53470" r="-53470"/>
          <a:stretch>
            <a:fillRect/>
          </a:stretch>
        </p:blipFill>
        <p:spPr>
          <a:xfrm>
            <a:off x="1720046" y="1621960"/>
            <a:ext cx="5486400" cy="39624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422030" y="1371600"/>
            <a:ext cx="8229600" cy="628546"/>
          </a:xfrm>
        </p:spPr>
        <p:txBody>
          <a:bodyPr>
            <a:noAutofit/>
          </a:bodyPr>
          <a:lstStyle/>
          <a:p>
            <a:r>
              <a:rPr lang="en-GB" sz="4400" dirty="0" smtClean="0">
                <a:solidFill>
                  <a:srgbClr val="FFFF00"/>
                </a:solidFill>
              </a:rPr>
              <a:t>Summary</a:t>
            </a:r>
            <a:endParaRPr lang="en-GB" sz="4400" dirty="0">
              <a:solidFill>
                <a:srgbClr val="FFFF00"/>
              </a:solidFill>
            </a:endParaRPr>
          </a:p>
        </p:txBody>
      </p:sp>
      <p:sp>
        <p:nvSpPr>
          <p:cNvPr id="5" name="Subtitle 4"/>
          <p:cNvSpPr>
            <a:spLocks noGrp="1"/>
          </p:cNvSpPr>
          <p:nvPr>
            <p:ph type="subTitle" idx="1"/>
          </p:nvPr>
        </p:nvSpPr>
        <p:spPr>
          <a:xfrm>
            <a:off x="1371600" y="2220161"/>
            <a:ext cx="6400800" cy="4102785"/>
          </a:xfrm>
        </p:spPr>
        <p:txBody>
          <a:bodyPr>
            <a:normAutofit fontScale="92500" lnSpcReduction="10000"/>
          </a:bodyPr>
          <a:lstStyle/>
          <a:p>
            <a:pPr algn="l"/>
            <a:r>
              <a:rPr lang="en-GB" dirty="0" smtClean="0"/>
              <a:t>Seek help from all sources that you can</a:t>
            </a:r>
          </a:p>
          <a:p>
            <a:pPr algn="l">
              <a:buFont typeface="Arial"/>
              <a:buChar char="•"/>
            </a:pPr>
            <a:endParaRPr lang="en-GB" dirty="0" smtClean="0"/>
          </a:p>
          <a:p>
            <a:pPr algn="l"/>
            <a:r>
              <a:rPr lang="en-GB" dirty="0" smtClean="0"/>
              <a:t>Gather good information and encourage information to be shared</a:t>
            </a:r>
          </a:p>
          <a:p>
            <a:pPr algn="l">
              <a:buFont typeface="Arial"/>
              <a:buChar char="•"/>
            </a:pPr>
            <a:endParaRPr lang="en-GB" dirty="0" smtClean="0"/>
          </a:p>
          <a:p>
            <a:pPr algn="l"/>
            <a:r>
              <a:rPr lang="en-GB" dirty="0" smtClean="0"/>
              <a:t>All children and young people unique but they can all be helped</a:t>
            </a:r>
          </a:p>
          <a:p>
            <a:pPr algn="l">
              <a:buFont typeface="Arial"/>
              <a:buChar char="•"/>
            </a:pPr>
            <a:endParaRPr lang="en-GB" dirty="0" smtClean="0"/>
          </a:p>
          <a:p>
            <a:pPr algn="l"/>
            <a:r>
              <a:rPr lang="en-GB" dirty="0" smtClean="0"/>
              <a:t>Knowledge is power!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422030" y="230017"/>
            <a:ext cx="8229600" cy="730053"/>
          </a:xfrm>
        </p:spPr>
        <p:txBody>
          <a:bodyPr>
            <a:normAutofit fontScale="90000"/>
          </a:bodyPr>
          <a:lstStyle/>
          <a:p>
            <a:r>
              <a:rPr lang="en-GB" dirty="0" smtClean="0">
                <a:solidFill>
                  <a:srgbClr val="FFFF00"/>
                </a:solidFill>
              </a:rPr>
              <a:t>WHO TO GO TO? </a:t>
            </a:r>
            <a:endParaRPr lang="en-GB" dirty="0">
              <a:solidFill>
                <a:srgbClr val="FFFF00"/>
              </a:solidFill>
            </a:endParaRPr>
          </a:p>
        </p:txBody>
      </p:sp>
      <p:sp>
        <p:nvSpPr>
          <p:cNvPr id="10" name="Subtitle 9"/>
          <p:cNvSpPr>
            <a:spLocks noGrp="1"/>
          </p:cNvSpPr>
          <p:nvPr>
            <p:ph type="subTitle" idx="1"/>
          </p:nvPr>
        </p:nvSpPr>
        <p:spPr>
          <a:xfrm>
            <a:off x="1371600" y="1170085"/>
            <a:ext cx="6400800" cy="5360392"/>
          </a:xfrm>
        </p:spPr>
        <p:txBody>
          <a:bodyPr>
            <a:noAutofit/>
          </a:bodyPr>
          <a:lstStyle/>
          <a:p>
            <a:pPr algn="l">
              <a:buFont typeface="Arial"/>
              <a:buChar char="•"/>
            </a:pPr>
            <a:r>
              <a:rPr lang="en-GB" sz="2400" dirty="0" smtClean="0"/>
              <a:t>Independent Support – Local and National</a:t>
            </a:r>
          </a:p>
          <a:p>
            <a:pPr algn="l">
              <a:buFont typeface="Arial"/>
              <a:buChar char="•"/>
            </a:pPr>
            <a:r>
              <a:rPr lang="en-GB" sz="2400" dirty="0" smtClean="0"/>
              <a:t>Education Charities – Local and National</a:t>
            </a:r>
          </a:p>
          <a:p>
            <a:pPr lvl="1" algn="l">
              <a:buFont typeface="Arial"/>
              <a:buChar char="•"/>
            </a:pPr>
            <a:r>
              <a:rPr lang="en-GB" dirty="0" smtClean="0"/>
              <a:t> Advice &amp; Support Services Network </a:t>
            </a:r>
            <a:r>
              <a:rPr lang="en-US" dirty="0" smtClean="0">
                <a:hlinkClick r:id="rId3"/>
              </a:rPr>
              <a:t>http://cyp.iassnetwork.org.uk</a:t>
            </a:r>
            <a:endParaRPr lang="en-US" dirty="0" smtClean="0"/>
          </a:p>
          <a:p>
            <a:pPr lvl="1" algn="l">
              <a:buFont typeface="Arial"/>
              <a:buChar char="•"/>
            </a:pPr>
            <a:r>
              <a:rPr lang="en-US" sz="2000" dirty="0" smtClean="0"/>
              <a:t>Parent Partnership Services Network</a:t>
            </a:r>
          </a:p>
          <a:p>
            <a:pPr lvl="1" algn="l">
              <a:buFont typeface="Arial"/>
              <a:buChar char="•"/>
            </a:pPr>
            <a:r>
              <a:rPr lang="en-US" sz="2000" dirty="0" smtClean="0"/>
              <a:t>Special Educational Needs and Disability 	Information Advice  and Support Service – 	SENDIASS</a:t>
            </a:r>
          </a:p>
          <a:p>
            <a:pPr lvl="1" algn="l">
              <a:buFont typeface="Arial"/>
              <a:buChar char="•"/>
            </a:pPr>
            <a:r>
              <a:rPr lang="en-US" sz="2000" dirty="0" smtClean="0"/>
              <a:t>Richmond - </a:t>
            </a:r>
            <a:r>
              <a:rPr lang="en-US" sz="2000" dirty="0" smtClean="0">
                <a:hlinkClick r:id="rId4"/>
              </a:rPr>
              <a:t>https://www.kids.org.uk/richmond-and-kingston-sendiass</a:t>
            </a:r>
            <a:endParaRPr lang="en-US" sz="2000" dirty="0" smtClean="0"/>
          </a:p>
          <a:p>
            <a:pPr lvl="1" algn="l">
              <a:buFont typeface="Arial"/>
              <a:buChar char="•"/>
            </a:pPr>
            <a:r>
              <a:rPr lang="en-GB" sz="2000" dirty="0" smtClean="0"/>
              <a:t>‘LOCAL OFFER’  for parent support strategies / courses such as 1,2,3 Magic</a:t>
            </a:r>
            <a:endParaRPr lang="en-US" sz="2000" dirty="0" smtClean="0"/>
          </a:p>
          <a:p>
            <a:pPr algn="l">
              <a:buFont typeface="Arial"/>
              <a:buChar char="•"/>
            </a:pPr>
            <a:endParaRPr lang="en-GB"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0" grpId="1"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422030" y="360026"/>
            <a:ext cx="8229600" cy="860063"/>
          </a:xfrm>
        </p:spPr>
        <p:txBody>
          <a:bodyPr/>
          <a:lstStyle/>
          <a:p>
            <a:r>
              <a:rPr lang="en-GB" dirty="0" smtClean="0">
                <a:solidFill>
                  <a:srgbClr val="FFFF00"/>
                </a:solidFill>
              </a:rPr>
              <a:t>WHO TO GO TO? </a:t>
            </a:r>
            <a:endParaRPr lang="en-GB" dirty="0"/>
          </a:p>
        </p:txBody>
      </p:sp>
      <p:sp>
        <p:nvSpPr>
          <p:cNvPr id="5" name="Subtitle 4"/>
          <p:cNvSpPr>
            <a:spLocks noGrp="1"/>
          </p:cNvSpPr>
          <p:nvPr>
            <p:ph type="subTitle" idx="1"/>
          </p:nvPr>
        </p:nvSpPr>
        <p:spPr>
          <a:xfrm>
            <a:off x="1371600" y="1510110"/>
            <a:ext cx="6400800" cy="4960362"/>
          </a:xfrm>
        </p:spPr>
        <p:txBody>
          <a:bodyPr>
            <a:normAutofit fontScale="25000" lnSpcReduction="20000"/>
          </a:bodyPr>
          <a:lstStyle/>
          <a:p>
            <a:pPr algn="l"/>
            <a:endParaRPr lang="en-GB" dirty="0" smtClean="0"/>
          </a:p>
          <a:p>
            <a:pPr algn="l"/>
            <a:r>
              <a:rPr lang="en-US" sz="9600" dirty="0" smtClean="0">
                <a:latin typeface="+mj-lt"/>
              </a:rPr>
              <a:t>GP </a:t>
            </a:r>
            <a:endParaRPr lang="en-GB" sz="9600" dirty="0" smtClean="0">
              <a:latin typeface="+mj-lt"/>
            </a:endParaRPr>
          </a:p>
          <a:p>
            <a:pPr lvl="7" algn="l">
              <a:buFont typeface="Arial"/>
              <a:buChar char="•"/>
            </a:pPr>
            <a:endParaRPr lang="en-GB" sz="9600" dirty="0" smtClean="0">
              <a:latin typeface="+mj-lt"/>
            </a:endParaRPr>
          </a:p>
          <a:p>
            <a:pPr algn="l"/>
            <a:r>
              <a:rPr lang="en-GB" sz="9600" dirty="0" smtClean="0">
                <a:latin typeface="+mj-lt"/>
              </a:rPr>
              <a:t>SCHOOL  - </a:t>
            </a:r>
            <a:r>
              <a:rPr lang="en-GB" sz="9600" dirty="0" err="1" smtClean="0">
                <a:latin typeface="+mj-lt"/>
              </a:rPr>
              <a:t>SENCo</a:t>
            </a:r>
            <a:r>
              <a:rPr lang="en-GB" sz="9600" dirty="0" smtClean="0">
                <a:latin typeface="+mj-lt"/>
              </a:rPr>
              <a:t> and Educational Psychologist and School Nurse</a:t>
            </a:r>
          </a:p>
          <a:p>
            <a:pPr algn="l">
              <a:buFont typeface="Arial"/>
              <a:buChar char="•"/>
            </a:pPr>
            <a:endParaRPr lang="en-GB" sz="9600" dirty="0" smtClean="0">
              <a:latin typeface="+mj-lt"/>
            </a:endParaRPr>
          </a:p>
          <a:p>
            <a:pPr algn="l"/>
            <a:r>
              <a:rPr lang="en-GB" sz="9600" dirty="0" smtClean="0">
                <a:latin typeface="+mj-lt"/>
              </a:rPr>
              <a:t>OTHER PROFESSIONALS WHO KNOW YOUR CHILD</a:t>
            </a:r>
          </a:p>
          <a:p>
            <a:pPr algn="l">
              <a:buFont typeface="Arial"/>
              <a:buChar char="•"/>
            </a:pPr>
            <a:endParaRPr lang="en-GB" sz="9600" dirty="0" smtClean="0">
              <a:latin typeface="+mj-lt"/>
            </a:endParaRPr>
          </a:p>
          <a:p>
            <a:pPr algn="l"/>
            <a:r>
              <a:rPr lang="en-GB" sz="9600" dirty="0" smtClean="0">
                <a:latin typeface="+mj-lt"/>
              </a:rPr>
              <a:t>‘LOCAL OFFER’ for parent support strategies </a:t>
            </a:r>
          </a:p>
          <a:p>
            <a:pPr algn="l">
              <a:buFont typeface="Arial"/>
              <a:buChar char="•"/>
            </a:pPr>
            <a:endParaRPr lang="en-GB" sz="9600" dirty="0" smtClean="0">
              <a:latin typeface="+mj-lt"/>
            </a:endParaRPr>
          </a:p>
          <a:p>
            <a:pPr algn="l"/>
            <a:r>
              <a:rPr lang="en-GB" sz="9600" dirty="0" smtClean="0">
                <a:latin typeface="+mj-lt"/>
              </a:rPr>
              <a:t>SINGLE POINT OF ACCESS to request help with behaviour or request assessment</a:t>
            </a:r>
          </a:p>
          <a:p>
            <a:endParaRPr lang="en-GB" dirty="0"/>
          </a:p>
        </p:txBody>
      </p:sp>
      <p:sp>
        <p:nvSpPr>
          <p:cNvPr id="6" name="Rectangle 5"/>
          <p:cNvSpPr/>
          <p:nvPr/>
        </p:nvSpPr>
        <p:spPr>
          <a:xfrm>
            <a:off x="3535723" y="3244334"/>
            <a:ext cx="184666" cy="369332"/>
          </a:xfrm>
          <a:prstGeom prst="rect">
            <a:avLst/>
          </a:prstGeom>
        </p:spPr>
        <p:txBody>
          <a:bodyPr wrap="none">
            <a:spAutoFit/>
          </a:bodyPr>
          <a:lstStyle/>
          <a:p>
            <a:r>
              <a:rPr lang="en-GB" dirty="0" smtClean="0">
                <a:solidFill>
                  <a:srgbClr val="FFFF00"/>
                </a:solidFill>
              </a:rPr>
              <a:t>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WHAT TO DO</a:t>
            </a:r>
            <a:endParaRPr lang="en-GB" dirty="0"/>
          </a:p>
        </p:txBody>
      </p:sp>
      <p:sp>
        <p:nvSpPr>
          <p:cNvPr id="3" name="Content Placeholder 2"/>
          <p:cNvSpPr>
            <a:spLocks noGrp="1"/>
          </p:cNvSpPr>
          <p:nvPr>
            <p:ph idx="1"/>
          </p:nvPr>
        </p:nvSpPr>
        <p:spPr>
          <a:xfrm>
            <a:off x="457200" y="2530184"/>
            <a:ext cx="8229600" cy="3779175"/>
          </a:xfrm>
        </p:spPr>
        <p:txBody>
          <a:bodyPr/>
          <a:lstStyle/>
          <a:p>
            <a:r>
              <a:rPr lang="en-GB" dirty="0" smtClean="0"/>
              <a:t>Occupational therapy – school / GP can refer</a:t>
            </a:r>
          </a:p>
          <a:p>
            <a:endParaRPr lang="en-GB" dirty="0" smtClean="0"/>
          </a:p>
          <a:p>
            <a:r>
              <a:rPr lang="en-GB" dirty="0" smtClean="0"/>
              <a:t>Educational Psychology assessment</a:t>
            </a:r>
          </a:p>
          <a:p>
            <a:endParaRPr lang="en-GB" dirty="0" smtClean="0"/>
          </a:p>
          <a:p>
            <a:r>
              <a:rPr lang="en-GB" dirty="0" smtClean="0"/>
              <a:t>Omega - 3</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420031"/>
            <a:ext cx="8229600" cy="1330097"/>
          </a:xfrm>
        </p:spPr>
        <p:txBody>
          <a:bodyPr>
            <a:normAutofit fontScale="90000"/>
          </a:bodyPr>
          <a:lstStyle/>
          <a:p>
            <a:r>
              <a:rPr lang="en-GB" dirty="0" smtClean="0">
                <a:solidFill>
                  <a:srgbClr val="FFFF00"/>
                </a:solidFill>
              </a:rPr>
              <a:t>How to avoid A Rejected Referral!</a:t>
            </a:r>
            <a:endParaRPr lang="en-GB" dirty="0">
              <a:solidFill>
                <a:srgbClr val="FFFF00"/>
              </a:solidFill>
            </a:endParaRPr>
          </a:p>
        </p:txBody>
      </p:sp>
      <p:sp>
        <p:nvSpPr>
          <p:cNvPr id="5" name="Subtitle 4"/>
          <p:cNvSpPr>
            <a:spLocks noGrp="1"/>
          </p:cNvSpPr>
          <p:nvPr>
            <p:ph type="subTitle" idx="1"/>
          </p:nvPr>
        </p:nvSpPr>
        <p:spPr>
          <a:xfrm>
            <a:off x="1371600" y="2030148"/>
            <a:ext cx="6400800" cy="3890284"/>
          </a:xfrm>
        </p:spPr>
        <p:txBody>
          <a:bodyPr>
            <a:normAutofit/>
          </a:bodyPr>
          <a:lstStyle/>
          <a:p>
            <a:pPr algn="l">
              <a:buFont typeface="Arial"/>
              <a:buChar char="•"/>
            </a:pPr>
            <a:r>
              <a:rPr lang="en-GB" dirty="0" smtClean="0"/>
              <a:t>Good information!</a:t>
            </a:r>
          </a:p>
          <a:p>
            <a:pPr algn="l">
              <a:buFont typeface="Arial"/>
              <a:buChar char="•"/>
            </a:pPr>
            <a:endParaRPr lang="en-GB" dirty="0" smtClean="0"/>
          </a:p>
          <a:p>
            <a:pPr algn="l">
              <a:buFont typeface="Arial"/>
              <a:buChar char="•"/>
            </a:pPr>
            <a:r>
              <a:rPr lang="en-GB" dirty="0" smtClean="0"/>
              <a:t>Parents and School</a:t>
            </a:r>
          </a:p>
          <a:p>
            <a:pPr algn="l">
              <a:buFont typeface="Arial"/>
              <a:buChar char="•"/>
            </a:pPr>
            <a:endParaRPr lang="en-GB" dirty="0" smtClean="0"/>
          </a:p>
          <a:p>
            <a:pPr algn="l">
              <a:buFont typeface="Arial"/>
              <a:buChar char="•"/>
            </a:pPr>
            <a:r>
              <a:rPr lang="en-GB" dirty="0" smtClean="0"/>
              <a:t>Impact on child and family</a:t>
            </a:r>
          </a:p>
          <a:p>
            <a:pPr algn="l">
              <a:buFont typeface="Arial"/>
              <a:buChar char="•"/>
            </a:pPr>
            <a:endParaRPr lang="en-GB" dirty="0" smtClean="0"/>
          </a:p>
          <a:p>
            <a:pPr algn="l">
              <a:buFont typeface="Arial"/>
              <a:buChar char="•"/>
            </a:pPr>
            <a:r>
              <a:rPr lang="en-GB" dirty="0" smtClean="0"/>
              <a:t>What strategies have been tried!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FFFF00"/>
                </a:solidFill>
              </a:rPr>
              <a:t>EDUCATION</a:t>
            </a:r>
            <a:endParaRPr lang="en-US" dirty="0">
              <a:solidFill>
                <a:srgbClr val="FFFF00"/>
              </a:solidFill>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118993" y="515072"/>
            <a:ext cx="6793891" cy="914696"/>
          </a:xfrm>
        </p:spPr>
        <p:txBody>
          <a:bodyPr>
            <a:noAutofit/>
          </a:bodyPr>
          <a:lstStyle/>
          <a:p>
            <a:r>
              <a:rPr lang="en-US" sz="4400" dirty="0" smtClean="0">
                <a:solidFill>
                  <a:srgbClr val="FFFF00"/>
                </a:solidFill>
              </a:rPr>
              <a:t>Pyramid of Learning</a:t>
            </a:r>
            <a:endParaRPr lang="en-US" sz="4400" dirty="0">
              <a:solidFill>
                <a:srgbClr val="FFFF00"/>
              </a:solidFill>
            </a:endParaRPr>
          </a:p>
        </p:txBody>
      </p:sp>
      <p:pic>
        <p:nvPicPr>
          <p:cNvPr id="7" name="Picture Placeholder 6" descr="What-is-Sensory-Integration-Disorder-Pyramid-of-Learning.jpg"/>
          <p:cNvPicPr>
            <a:picLocks noGrp="1" noChangeAspect="1"/>
          </p:cNvPicPr>
          <p:nvPr>
            <p:ph type="pic" idx="1"/>
          </p:nvPr>
        </p:nvPicPr>
        <p:blipFill>
          <a:blip r:embed="rId3"/>
          <a:srcRect t="-1090" b="-1090"/>
          <a:stretch>
            <a:fillRect/>
          </a:stretch>
        </p:blipFill>
        <p:spPr/>
      </p:pic>
      <p:sp>
        <p:nvSpPr>
          <p:cNvPr id="6" name="Text Placeholder 5"/>
          <p:cNvSpPr>
            <a:spLocks noGrp="1"/>
          </p:cNvSpPr>
          <p:nvPr>
            <p:ph type="body" sz="half" idx="2"/>
          </p:nvPr>
        </p:nvSpPr>
        <p:spPr>
          <a:xfrm>
            <a:off x="1828800" y="1554095"/>
            <a:ext cx="5486400" cy="143044"/>
          </a:xfrm>
        </p:spPr>
        <p:txBody>
          <a:bodyPr>
            <a:normAutofit fontScale="25000" lnSpcReduction="20000"/>
          </a:bodyPr>
          <a:lstStyle/>
          <a:p>
            <a:endParaRPr lang="en-GB"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at a paediatrician really do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ヒラギノ丸ゴ Pro W4"/>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ＭＳ 明朝"/>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what a paediatrician really does.thmx</Template>
  <TotalTime>997</TotalTime>
  <Words>1146</Words>
  <Application>Microsoft Macintosh PowerPoint</Application>
  <PresentationFormat>On-screen Show (4:3)</PresentationFormat>
  <Paragraphs>244</Paragraphs>
  <Slides>35</Slides>
  <Notes>31</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what a paediatrician really does</vt:lpstr>
      <vt:lpstr>So You Think your child has ADHD – what to Do now!</vt:lpstr>
      <vt:lpstr>      DON’T PANIC!</vt:lpstr>
      <vt:lpstr>ADDISS</vt:lpstr>
      <vt:lpstr>WHO TO GO TO? </vt:lpstr>
      <vt:lpstr>WHO TO GO TO? </vt:lpstr>
      <vt:lpstr>WHAT TO DO</vt:lpstr>
      <vt:lpstr>How to avoid A Rejected Referral!</vt:lpstr>
      <vt:lpstr>EDUCATION</vt:lpstr>
      <vt:lpstr>Pyramid of Learning</vt:lpstr>
      <vt:lpstr>SEN CODE OF PRACTICE</vt:lpstr>
      <vt:lpstr>NICE GUIDLELINES</vt:lpstr>
      <vt:lpstr>SILO WORKING</vt:lpstr>
      <vt:lpstr>Slide 13</vt:lpstr>
      <vt:lpstr>Slide 14</vt:lpstr>
      <vt:lpstr>Information Sharing</vt:lpstr>
      <vt:lpstr>Is it ADHD?  </vt:lpstr>
      <vt:lpstr>Slide 17</vt:lpstr>
      <vt:lpstr>Slide 18</vt:lpstr>
      <vt:lpstr>Diagnosis</vt:lpstr>
      <vt:lpstr>Co-Morbidities</vt:lpstr>
      <vt:lpstr>Slide 21</vt:lpstr>
      <vt:lpstr>Pyramid of Learning</vt:lpstr>
      <vt:lpstr>AUTISTIC SPECTRUM DISORDER</vt:lpstr>
      <vt:lpstr>Developmental Co-ordination Disorder (DCD)</vt:lpstr>
      <vt:lpstr>Learning Difficulties</vt:lpstr>
      <vt:lpstr>EnvironmentAL Factors</vt:lpstr>
      <vt:lpstr>Other Co-mordities</vt:lpstr>
      <vt:lpstr>Girls and Women With               ADHD</vt:lpstr>
      <vt:lpstr>Women and Girls with ADHD</vt:lpstr>
      <vt:lpstr>Women and Girls with ADHD</vt:lpstr>
      <vt:lpstr>Women and Girls with ADHD</vt:lpstr>
      <vt:lpstr>Women and Girls with ADHD</vt:lpstr>
      <vt:lpstr>Resources</vt:lpstr>
      <vt:lpstr>Slide 34</vt:lpstr>
      <vt:lpstr>Summary</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ADHD and co-morbidities</dc:title>
  <dc:subject/>
  <dc:creator>Claire Scott</dc:creator>
  <cp:keywords/>
  <dc:description/>
  <cp:lastModifiedBy>Claire Scott</cp:lastModifiedBy>
  <cp:revision>15</cp:revision>
  <dcterms:created xsi:type="dcterms:W3CDTF">2017-10-03T18:17:39Z</dcterms:created>
  <dcterms:modified xsi:type="dcterms:W3CDTF">2017-10-03T18:21:02Z</dcterms:modified>
  <cp:category/>
</cp:coreProperties>
</file>