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sldIdLst>
    <p:sldId id="256" r:id="rId2"/>
    <p:sldId id="257" r:id="rId3"/>
    <p:sldId id="271" r:id="rId4"/>
    <p:sldId id="258" r:id="rId5"/>
    <p:sldId id="259" r:id="rId6"/>
    <p:sldId id="272" r:id="rId7"/>
    <p:sldId id="273" r:id="rId8"/>
    <p:sldId id="261" r:id="rId9"/>
    <p:sldId id="274" r:id="rId10"/>
    <p:sldId id="260" r:id="rId11"/>
    <p:sldId id="262" r:id="rId12"/>
    <p:sldId id="267" r:id="rId13"/>
    <p:sldId id="269" r:id="rId14"/>
    <p:sldId id="268" r:id="rId15"/>
    <p:sldId id="265"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6" d="100"/>
          <a:sy n="66" d="100"/>
        </p:scale>
        <p:origin x="90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6F9523E-4C46-46D4-9747-8EB05569921A}" type="datetimeFigureOut">
              <a:rPr lang="en-GB" smtClean="0"/>
              <a:t>03/11/2017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B75436-4C5E-4063-882F-D136A360D567}" type="slidenum">
              <a:rPr lang="en-GB" smtClean="0"/>
              <a:t>‹#›</a:t>
            </a:fld>
            <a:endParaRPr lang="en-GB"/>
          </a:p>
        </p:txBody>
      </p:sp>
    </p:spTree>
    <p:extLst>
      <p:ext uri="{BB962C8B-B14F-4D97-AF65-F5344CB8AC3E}">
        <p14:creationId xmlns:p14="http://schemas.microsoft.com/office/powerpoint/2010/main" val="2786177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F9523E-4C46-46D4-9747-8EB05569921A}" type="datetimeFigureOut">
              <a:rPr lang="en-GB" smtClean="0"/>
              <a:t>03/11/2017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B75436-4C5E-4063-882F-D136A360D567}" type="slidenum">
              <a:rPr lang="en-GB" smtClean="0"/>
              <a:t>‹#›</a:t>
            </a:fld>
            <a:endParaRPr lang="en-GB"/>
          </a:p>
        </p:txBody>
      </p:sp>
    </p:spTree>
    <p:extLst>
      <p:ext uri="{BB962C8B-B14F-4D97-AF65-F5344CB8AC3E}">
        <p14:creationId xmlns:p14="http://schemas.microsoft.com/office/powerpoint/2010/main" val="2715264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F9523E-4C46-46D4-9747-8EB05569921A}" type="datetimeFigureOut">
              <a:rPr lang="en-GB" smtClean="0"/>
              <a:t>03/11/2017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B75436-4C5E-4063-882F-D136A360D567}" type="slidenum">
              <a:rPr lang="en-GB" smtClean="0"/>
              <a:t>‹#›</a:t>
            </a:fld>
            <a:endParaRPr lang="en-GB"/>
          </a:p>
        </p:txBody>
      </p:sp>
    </p:spTree>
    <p:extLst>
      <p:ext uri="{BB962C8B-B14F-4D97-AF65-F5344CB8AC3E}">
        <p14:creationId xmlns:p14="http://schemas.microsoft.com/office/powerpoint/2010/main" val="1645286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F9523E-4C46-46D4-9747-8EB05569921A}" type="datetimeFigureOut">
              <a:rPr lang="en-GB" smtClean="0"/>
              <a:t>03/11/2017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B75436-4C5E-4063-882F-D136A360D567}" type="slidenum">
              <a:rPr lang="en-GB" smtClean="0"/>
              <a:t>‹#›</a:t>
            </a:fld>
            <a:endParaRPr lang="en-GB"/>
          </a:p>
        </p:txBody>
      </p:sp>
    </p:spTree>
    <p:extLst>
      <p:ext uri="{BB962C8B-B14F-4D97-AF65-F5344CB8AC3E}">
        <p14:creationId xmlns:p14="http://schemas.microsoft.com/office/powerpoint/2010/main" val="3619956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F9523E-4C46-46D4-9747-8EB05569921A}" type="datetimeFigureOut">
              <a:rPr lang="en-GB" smtClean="0"/>
              <a:t>03/11/2017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B75436-4C5E-4063-882F-D136A360D567}" type="slidenum">
              <a:rPr lang="en-GB" smtClean="0"/>
              <a:t>‹#›</a:t>
            </a:fld>
            <a:endParaRPr lang="en-GB"/>
          </a:p>
        </p:txBody>
      </p:sp>
    </p:spTree>
    <p:extLst>
      <p:ext uri="{BB962C8B-B14F-4D97-AF65-F5344CB8AC3E}">
        <p14:creationId xmlns:p14="http://schemas.microsoft.com/office/powerpoint/2010/main" val="3086117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6F9523E-4C46-46D4-9747-8EB05569921A}" type="datetimeFigureOut">
              <a:rPr lang="en-GB" smtClean="0"/>
              <a:t>03/11/2017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B75436-4C5E-4063-882F-D136A360D567}" type="slidenum">
              <a:rPr lang="en-GB" smtClean="0"/>
              <a:t>‹#›</a:t>
            </a:fld>
            <a:endParaRPr lang="en-GB"/>
          </a:p>
        </p:txBody>
      </p:sp>
    </p:spTree>
    <p:extLst>
      <p:ext uri="{BB962C8B-B14F-4D97-AF65-F5344CB8AC3E}">
        <p14:creationId xmlns:p14="http://schemas.microsoft.com/office/powerpoint/2010/main" val="3243530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6F9523E-4C46-46D4-9747-8EB05569921A}" type="datetimeFigureOut">
              <a:rPr lang="en-GB" smtClean="0"/>
              <a:t>03/11/2017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B75436-4C5E-4063-882F-D136A360D567}" type="slidenum">
              <a:rPr lang="en-GB" smtClean="0"/>
              <a:t>‹#›</a:t>
            </a:fld>
            <a:endParaRPr lang="en-GB"/>
          </a:p>
        </p:txBody>
      </p:sp>
    </p:spTree>
    <p:extLst>
      <p:ext uri="{BB962C8B-B14F-4D97-AF65-F5344CB8AC3E}">
        <p14:creationId xmlns:p14="http://schemas.microsoft.com/office/powerpoint/2010/main" val="210540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6F9523E-4C46-46D4-9747-8EB05569921A}" type="datetimeFigureOut">
              <a:rPr lang="en-GB" smtClean="0"/>
              <a:t>03/11/2017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B75436-4C5E-4063-882F-D136A360D567}" type="slidenum">
              <a:rPr lang="en-GB" smtClean="0"/>
              <a:t>‹#›</a:t>
            </a:fld>
            <a:endParaRPr lang="en-GB"/>
          </a:p>
        </p:txBody>
      </p:sp>
    </p:spTree>
    <p:extLst>
      <p:ext uri="{BB962C8B-B14F-4D97-AF65-F5344CB8AC3E}">
        <p14:creationId xmlns:p14="http://schemas.microsoft.com/office/powerpoint/2010/main" val="4150358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F9523E-4C46-46D4-9747-8EB05569921A}" type="datetimeFigureOut">
              <a:rPr lang="en-GB" smtClean="0"/>
              <a:t>03/11/2017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B75436-4C5E-4063-882F-D136A360D567}" type="slidenum">
              <a:rPr lang="en-GB" smtClean="0"/>
              <a:t>‹#›</a:t>
            </a:fld>
            <a:endParaRPr lang="en-GB"/>
          </a:p>
        </p:txBody>
      </p:sp>
    </p:spTree>
    <p:extLst>
      <p:ext uri="{BB962C8B-B14F-4D97-AF65-F5344CB8AC3E}">
        <p14:creationId xmlns:p14="http://schemas.microsoft.com/office/powerpoint/2010/main" val="351673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F9523E-4C46-46D4-9747-8EB05569921A}" type="datetimeFigureOut">
              <a:rPr lang="en-GB" smtClean="0"/>
              <a:t>03/11/2017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B75436-4C5E-4063-882F-D136A360D567}" type="slidenum">
              <a:rPr lang="en-GB" smtClean="0"/>
              <a:t>‹#›</a:t>
            </a:fld>
            <a:endParaRPr lang="en-GB"/>
          </a:p>
        </p:txBody>
      </p:sp>
    </p:spTree>
    <p:extLst>
      <p:ext uri="{BB962C8B-B14F-4D97-AF65-F5344CB8AC3E}">
        <p14:creationId xmlns:p14="http://schemas.microsoft.com/office/powerpoint/2010/main" val="2565233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F9523E-4C46-46D4-9747-8EB05569921A}" type="datetimeFigureOut">
              <a:rPr lang="en-GB" smtClean="0"/>
              <a:t>03/11/2017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B75436-4C5E-4063-882F-D136A360D567}" type="slidenum">
              <a:rPr lang="en-GB" smtClean="0"/>
              <a:t>‹#›</a:t>
            </a:fld>
            <a:endParaRPr lang="en-GB"/>
          </a:p>
        </p:txBody>
      </p:sp>
    </p:spTree>
    <p:extLst>
      <p:ext uri="{BB962C8B-B14F-4D97-AF65-F5344CB8AC3E}">
        <p14:creationId xmlns:p14="http://schemas.microsoft.com/office/powerpoint/2010/main" val="750868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F9523E-4C46-46D4-9747-8EB05569921A}" type="datetimeFigureOut">
              <a:rPr lang="en-GB" smtClean="0"/>
              <a:t>03/11/2017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B75436-4C5E-4063-882F-D136A360D567}" type="slidenum">
              <a:rPr lang="en-GB" smtClean="0"/>
              <a:t>‹#›</a:t>
            </a:fld>
            <a:endParaRPr lang="en-GB"/>
          </a:p>
        </p:txBody>
      </p:sp>
    </p:spTree>
    <p:extLst>
      <p:ext uri="{BB962C8B-B14F-4D97-AF65-F5344CB8AC3E}">
        <p14:creationId xmlns:p14="http://schemas.microsoft.com/office/powerpoint/2010/main" val="2856624541"/>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ositiveautismsupportandtraining.co.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80320"/>
            <a:ext cx="9144000" cy="2387600"/>
          </a:xfrm>
        </p:spPr>
        <p:txBody>
          <a:bodyPr/>
          <a:lstStyle/>
          <a:p>
            <a:r>
              <a:rPr lang="en-GB" dirty="0" smtClean="0"/>
              <a:t>ADHD and Sibling Rivalry</a:t>
            </a:r>
            <a:endParaRPr lang="en-GB" dirty="0"/>
          </a:p>
        </p:txBody>
      </p:sp>
      <p:sp>
        <p:nvSpPr>
          <p:cNvPr id="3" name="Subtitle 2"/>
          <p:cNvSpPr>
            <a:spLocks noGrp="1"/>
          </p:cNvSpPr>
          <p:nvPr>
            <p:ph type="subTitle" idx="1"/>
          </p:nvPr>
        </p:nvSpPr>
        <p:spPr>
          <a:xfrm>
            <a:off x="1524000" y="3367920"/>
            <a:ext cx="9144000" cy="1655762"/>
          </a:xfrm>
        </p:spPr>
        <p:txBody>
          <a:bodyPr/>
          <a:lstStyle/>
          <a:p>
            <a:r>
              <a:rPr lang="en-GB" dirty="0" smtClean="0"/>
              <a:t>By Laura </a:t>
            </a:r>
            <a:r>
              <a:rPr lang="en-GB" dirty="0" err="1" smtClean="0"/>
              <a:t>Kerbey</a:t>
            </a:r>
            <a:endParaRPr lang="en-GB" dirty="0" smtClean="0"/>
          </a:p>
          <a:p>
            <a:endParaRPr lang="en-GB" dirty="0" smtClean="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8722" y="674140"/>
            <a:ext cx="5569405" cy="1306540"/>
          </a:xfrm>
          <a:prstGeom prst="rect">
            <a:avLst/>
          </a:prstGeom>
        </p:spPr>
      </p:pic>
      <p:pic>
        <p:nvPicPr>
          <p:cNvPr id="5" name="Picture 4"/>
          <p:cNvPicPr>
            <a:picLocks noChangeAspect="1"/>
          </p:cNvPicPr>
          <p:nvPr/>
        </p:nvPicPr>
        <p:blipFill>
          <a:blip r:embed="rId3"/>
          <a:stretch>
            <a:fillRect/>
          </a:stretch>
        </p:blipFill>
        <p:spPr>
          <a:xfrm>
            <a:off x="3867150" y="4161669"/>
            <a:ext cx="4476750" cy="2249253"/>
          </a:xfrm>
          <a:prstGeom prst="rect">
            <a:avLst/>
          </a:prstGeom>
        </p:spPr>
      </p:pic>
    </p:spTree>
    <p:extLst>
      <p:ext uri="{BB962C8B-B14F-4D97-AF65-F5344CB8AC3E}">
        <p14:creationId xmlns:p14="http://schemas.microsoft.com/office/powerpoint/2010/main" val="2104892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00CC99"/>
                </a:solidFill>
              </a:rPr>
              <a:t>Coping with behaviour that challenges the family:</a:t>
            </a:r>
            <a:endParaRPr lang="en-GB" b="1" dirty="0">
              <a:solidFill>
                <a:srgbClr val="00CC99"/>
              </a:solidFill>
            </a:endParaRPr>
          </a:p>
        </p:txBody>
      </p:sp>
      <p:sp>
        <p:nvSpPr>
          <p:cNvPr id="3" name="Content Placeholder 2"/>
          <p:cNvSpPr>
            <a:spLocks noGrp="1"/>
          </p:cNvSpPr>
          <p:nvPr>
            <p:ph idx="1"/>
          </p:nvPr>
        </p:nvSpPr>
        <p:spPr>
          <a:xfrm>
            <a:off x="838200" y="1825624"/>
            <a:ext cx="10515600" cy="4639569"/>
          </a:xfrm>
        </p:spPr>
        <p:txBody>
          <a:bodyPr>
            <a:normAutofit fontScale="92500" lnSpcReduction="20000"/>
          </a:bodyPr>
          <a:lstStyle/>
          <a:p>
            <a:endParaRPr lang="en-GB" dirty="0" smtClean="0"/>
          </a:p>
          <a:p>
            <a:r>
              <a:rPr lang="en-GB" dirty="0" smtClean="0"/>
              <a:t>Always think of meltdowns as </a:t>
            </a:r>
            <a:r>
              <a:rPr lang="en-GB" dirty="0" smtClean="0">
                <a:solidFill>
                  <a:srgbClr val="00CC99"/>
                </a:solidFill>
              </a:rPr>
              <a:t>PANIC ATTACKS.  </a:t>
            </a:r>
            <a:r>
              <a:rPr lang="en-GB" dirty="0" smtClean="0"/>
              <a:t>This will make you far more sympathetic and more likely to look for solutions.  </a:t>
            </a:r>
          </a:p>
          <a:p>
            <a:r>
              <a:rPr lang="en-GB" dirty="0" smtClean="0"/>
              <a:t>You don’t have to do everything as a family unit all the time.</a:t>
            </a:r>
            <a:endParaRPr lang="en-GB" dirty="0" smtClean="0"/>
          </a:p>
          <a:p>
            <a:r>
              <a:rPr lang="en-GB" dirty="0" smtClean="0"/>
              <a:t>Pick </a:t>
            </a:r>
            <a:r>
              <a:rPr lang="en-GB" dirty="0" smtClean="0"/>
              <a:t>your battles</a:t>
            </a:r>
            <a:r>
              <a:rPr lang="en-GB" dirty="0"/>
              <a:t>! Don’t make promises you can’t keep or threats you won’t carry out. </a:t>
            </a:r>
            <a:r>
              <a:rPr lang="en-GB" dirty="0" smtClean="0"/>
              <a:t> </a:t>
            </a:r>
            <a:endParaRPr lang="en-GB" dirty="0" smtClean="0"/>
          </a:p>
          <a:p>
            <a:r>
              <a:rPr lang="en-GB" dirty="0"/>
              <a:t>Flexible boundaries, structure and routine can help manage anxiety</a:t>
            </a:r>
            <a:r>
              <a:rPr lang="en-GB" dirty="0" smtClean="0"/>
              <a:t>.</a:t>
            </a:r>
          </a:p>
          <a:p>
            <a:r>
              <a:rPr lang="en-GB" dirty="0" smtClean="0"/>
              <a:t>Consider why the behaviour is challenging you</a:t>
            </a:r>
            <a:r>
              <a:rPr lang="en-GB" dirty="0" smtClean="0"/>
              <a:t>.</a:t>
            </a:r>
          </a:p>
          <a:p>
            <a:r>
              <a:rPr lang="en-GB" dirty="0" smtClean="0"/>
              <a:t>Take time out to manage  your own stress and anxieties.</a:t>
            </a:r>
          </a:p>
          <a:p>
            <a:r>
              <a:rPr lang="en-GB" dirty="0" smtClean="0"/>
              <a:t>Remember you are a role model to your children.</a:t>
            </a:r>
            <a:endParaRPr lang="en-GB" dirty="0" smtClean="0"/>
          </a:p>
          <a:p>
            <a:r>
              <a:rPr lang="en-GB" dirty="0" smtClean="0"/>
              <a:t>Have an exit strategy – for both the child with </a:t>
            </a:r>
            <a:r>
              <a:rPr lang="en-GB" dirty="0" smtClean="0"/>
              <a:t>ADHD and </a:t>
            </a:r>
            <a:r>
              <a:rPr lang="en-GB" dirty="0" smtClean="0"/>
              <a:t>their siblings</a:t>
            </a:r>
            <a:r>
              <a:rPr lang="en-GB" dirty="0"/>
              <a:t>. </a:t>
            </a:r>
            <a:endParaRPr lang="en-GB" dirty="0" smtClean="0"/>
          </a:p>
          <a:p>
            <a:r>
              <a:rPr lang="en-GB" dirty="0" smtClean="0"/>
              <a:t>Use </a:t>
            </a:r>
            <a:r>
              <a:rPr lang="en-GB" dirty="0" smtClean="0"/>
              <a:t>scaling systems to help understand and express emotions.</a:t>
            </a:r>
          </a:p>
          <a:p>
            <a:endParaRPr lang="en-GB" dirty="0"/>
          </a:p>
        </p:txBody>
      </p:sp>
    </p:spTree>
    <p:extLst>
      <p:ext uri="{BB962C8B-B14F-4D97-AF65-F5344CB8AC3E}">
        <p14:creationId xmlns:p14="http://schemas.microsoft.com/office/powerpoint/2010/main" val="2397397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00CC99"/>
                </a:solidFill>
              </a:rPr>
              <a:t>Remember the </a:t>
            </a:r>
            <a:r>
              <a:rPr lang="en-GB" b="1" dirty="0" smtClean="0">
                <a:solidFill>
                  <a:srgbClr val="00CC99"/>
                </a:solidFill>
              </a:rPr>
              <a:t>Anxiety / Sensory </a:t>
            </a:r>
            <a:r>
              <a:rPr lang="en-GB" b="1" dirty="0" smtClean="0">
                <a:solidFill>
                  <a:srgbClr val="00CC99"/>
                </a:solidFill>
              </a:rPr>
              <a:t>Bucket Analogy:</a:t>
            </a:r>
            <a:endParaRPr lang="en-GB" b="1" dirty="0">
              <a:solidFill>
                <a:srgbClr val="00CC99"/>
              </a:solidFill>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35617" y="1981994"/>
            <a:ext cx="3528811" cy="4038600"/>
          </a:xfrm>
          <a:prstGeom prst="rect">
            <a:avLst/>
          </a:prstGeo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915955" y="1981994"/>
            <a:ext cx="3746479" cy="3968439"/>
          </a:xfrm>
          <a:prstGeom prst="rect">
            <a:avLst/>
          </a:prstGeom>
        </p:spPr>
      </p:pic>
    </p:spTree>
    <p:extLst>
      <p:ext uri="{BB962C8B-B14F-4D97-AF65-F5344CB8AC3E}">
        <p14:creationId xmlns:p14="http://schemas.microsoft.com/office/powerpoint/2010/main" val="4254519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00CC99"/>
                </a:solidFill>
              </a:rPr>
              <a:t>And the Boiled Kettle Analogy Too!</a:t>
            </a:r>
            <a:endParaRPr lang="en-GB" b="1" dirty="0">
              <a:solidFill>
                <a:srgbClr val="00CC99"/>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7741" y="1590369"/>
            <a:ext cx="7894749" cy="4736849"/>
          </a:xfrm>
          <a:prstGeom prst="rect">
            <a:avLst/>
          </a:prstGeom>
        </p:spPr>
      </p:pic>
    </p:spTree>
    <p:extLst>
      <p:ext uri="{BB962C8B-B14F-4D97-AF65-F5344CB8AC3E}">
        <p14:creationId xmlns:p14="http://schemas.microsoft.com/office/powerpoint/2010/main" val="147264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00CC99"/>
                </a:solidFill>
              </a:rPr>
              <a:t>What is Resilience?</a:t>
            </a:r>
            <a:endParaRPr lang="en-GB" b="1" dirty="0">
              <a:solidFill>
                <a:srgbClr val="00CC99"/>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4253" y="1825625"/>
            <a:ext cx="8500057" cy="4351338"/>
          </a:xfrm>
          <a:prstGeom prst="rect">
            <a:avLst/>
          </a:prstGeom>
        </p:spPr>
      </p:pic>
    </p:spTree>
    <p:extLst>
      <p:ext uri="{BB962C8B-B14F-4D97-AF65-F5344CB8AC3E}">
        <p14:creationId xmlns:p14="http://schemas.microsoft.com/office/powerpoint/2010/main" val="903328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00CC99"/>
                </a:solidFill>
              </a:rPr>
              <a:t>Top Ten Tips</a:t>
            </a:r>
            <a:endParaRPr lang="en-GB" b="1" dirty="0">
              <a:solidFill>
                <a:srgbClr val="00CC99"/>
              </a:solidFill>
            </a:endParaRPr>
          </a:p>
        </p:txBody>
      </p:sp>
      <p:sp>
        <p:nvSpPr>
          <p:cNvPr id="3" name="Content Placeholder 2"/>
          <p:cNvSpPr>
            <a:spLocks noGrp="1"/>
          </p:cNvSpPr>
          <p:nvPr>
            <p:ph idx="1"/>
          </p:nvPr>
        </p:nvSpPr>
        <p:spPr>
          <a:xfrm>
            <a:off x="838200" y="1313644"/>
            <a:ext cx="10515600" cy="4863319"/>
          </a:xfrm>
        </p:spPr>
        <p:txBody>
          <a:bodyPr>
            <a:normAutofit fontScale="92500" lnSpcReduction="10000"/>
          </a:bodyPr>
          <a:lstStyle/>
          <a:p>
            <a:pPr marL="514350" indent="-514350">
              <a:buAutoNum type="arabicPeriod"/>
            </a:pPr>
            <a:r>
              <a:rPr lang="en-GB" dirty="0" smtClean="0"/>
              <a:t>Plan ahead for trips etc.  </a:t>
            </a:r>
          </a:p>
          <a:p>
            <a:pPr marL="514350" indent="-514350">
              <a:buAutoNum type="arabicPeriod"/>
            </a:pPr>
            <a:r>
              <a:rPr lang="en-GB" dirty="0" smtClean="0"/>
              <a:t>Remember your know your family better than anyone else.</a:t>
            </a:r>
          </a:p>
          <a:p>
            <a:pPr marL="514350" indent="-514350">
              <a:buAutoNum type="arabicPeriod"/>
            </a:pPr>
            <a:r>
              <a:rPr lang="en-GB" dirty="0" smtClean="0"/>
              <a:t>Be confident in your abilities  - you are doing a brilliant job!</a:t>
            </a:r>
          </a:p>
          <a:p>
            <a:pPr marL="514350" indent="-514350">
              <a:buAutoNum type="arabicPeriod"/>
            </a:pPr>
            <a:r>
              <a:rPr lang="en-GB" dirty="0" smtClean="0"/>
              <a:t>You can only do your best and your best will always be good enough.</a:t>
            </a:r>
          </a:p>
          <a:p>
            <a:pPr marL="514350" indent="-514350">
              <a:buAutoNum type="arabicPeriod"/>
            </a:pPr>
            <a:r>
              <a:rPr lang="en-GB" dirty="0" smtClean="0"/>
              <a:t>You will have good days and bad days.  Take each day as it comes.</a:t>
            </a:r>
          </a:p>
          <a:p>
            <a:pPr marL="514350" indent="-514350">
              <a:buAutoNum type="arabicPeriod"/>
            </a:pPr>
            <a:r>
              <a:rPr lang="en-GB" dirty="0" smtClean="0"/>
              <a:t>Focus on what went well and view mistakes as learning opportunities.</a:t>
            </a:r>
          </a:p>
          <a:p>
            <a:pPr marL="514350" indent="-514350">
              <a:buAutoNum type="arabicPeriod"/>
            </a:pPr>
            <a:r>
              <a:rPr lang="en-GB" dirty="0" smtClean="0"/>
              <a:t>Pick your battles.</a:t>
            </a:r>
            <a:endParaRPr lang="en-GB" dirty="0" smtClean="0"/>
          </a:p>
          <a:p>
            <a:pPr marL="514350" indent="-514350">
              <a:buAutoNum type="arabicPeriod"/>
            </a:pPr>
            <a:r>
              <a:rPr lang="en-GB" dirty="0" smtClean="0"/>
              <a:t>Facts are worth more than opinions.</a:t>
            </a:r>
          </a:p>
          <a:p>
            <a:pPr marL="514350" indent="-514350">
              <a:buAutoNum type="arabicPeriod"/>
            </a:pPr>
            <a:r>
              <a:rPr lang="en-GB" dirty="0" smtClean="0"/>
              <a:t>Trust your instincts.</a:t>
            </a:r>
          </a:p>
          <a:p>
            <a:pPr marL="514350" indent="-514350">
              <a:buAutoNum type="arabicPeriod"/>
            </a:pPr>
            <a:r>
              <a:rPr lang="en-GB" dirty="0" smtClean="0"/>
              <a:t>Remember </a:t>
            </a:r>
            <a:r>
              <a:rPr lang="en-GB" dirty="0"/>
              <a:t> </a:t>
            </a:r>
            <a:r>
              <a:rPr lang="en-GB" dirty="0" smtClean="0"/>
              <a:t>- it will be alright in the end and if its not alright its not the end!</a:t>
            </a:r>
          </a:p>
          <a:p>
            <a:pPr marL="514350" indent="-514350">
              <a:buAutoNum type="arabicPeriod"/>
            </a:pPr>
            <a:endParaRPr lang="en-GB" dirty="0" smtClean="0"/>
          </a:p>
          <a:p>
            <a:pPr marL="514350" indent="-514350">
              <a:buAutoNum type="arabicPeriod"/>
            </a:pPr>
            <a:endParaRPr lang="en-GB" dirty="0" smtClean="0"/>
          </a:p>
        </p:txBody>
      </p:sp>
    </p:spTree>
    <p:extLst>
      <p:ext uri="{BB962C8B-B14F-4D97-AF65-F5344CB8AC3E}">
        <p14:creationId xmlns:p14="http://schemas.microsoft.com/office/powerpoint/2010/main" val="2063848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00CC99"/>
                </a:solidFill>
              </a:rPr>
              <a:t>Where to find support:</a:t>
            </a:r>
            <a:endParaRPr lang="en-GB" b="1" dirty="0">
              <a:solidFill>
                <a:srgbClr val="00CC99"/>
              </a:solidFill>
            </a:endParaRPr>
          </a:p>
        </p:txBody>
      </p:sp>
      <p:sp>
        <p:nvSpPr>
          <p:cNvPr id="3" name="Content Placeholder 2"/>
          <p:cNvSpPr>
            <a:spLocks noGrp="1"/>
          </p:cNvSpPr>
          <p:nvPr>
            <p:ph idx="1"/>
          </p:nvPr>
        </p:nvSpPr>
        <p:spPr>
          <a:xfrm>
            <a:off x="838200" y="1249251"/>
            <a:ext cx="10515600" cy="4927712"/>
          </a:xfrm>
        </p:spPr>
        <p:txBody>
          <a:bodyPr/>
          <a:lstStyle/>
          <a:p>
            <a:endParaRPr lang="en-GB" dirty="0" smtClean="0"/>
          </a:p>
          <a:p>
            <a:r>
              <a:rPr lang="en-GB" dirty="0" smtClean="0"/>
              <a:t>Find local support groups.</a:t>
            </a:r>
          </a:p>
          <a:p>
            <a:r>
              <a:rPr lang="en-GB" dirty="0" smtClean="0"/>
              <a:t>The Local Offer in your area.</a:t>
            </a:r>
          </a:p>
          <a:p>
            <a:r>
              <a:rPr lang="en-GB" dirty="0" smtClean="0"/>
              <a:t>Facebook groups.</a:t>
            </a:r>
          </a:p>
          <a:p>
            <a:r>
              <a:rPr lang="en-GB" dirty="0" smtClean="0"/>
              <a:t>SEND </a:t>
            </a:r>
            <a:r>
              <a:rPr lang="en-GB" dirty="0" smtClean="0"/>
              <a:t>Bloggers.</a:t>
            </a:r>
            <a:endParaRPr lang="en-GB" dirty="0" smtClean="0"/>
          </a:p>
          <a:p>
            <a:r>
              <a:rPr lang="en-GB" dirty="0" smtClean="0"/>
              <a:t>YouTube has some brilliant videos on </a:t>
            </a:r>
            <a:r>
              <a:rPr lang="en-GB" dirty="0" smtClean="0"/>
              <a:t>ADHD </a:t>
            </a:r>
            <a:r>
              <a:rPr lang="en-GB" dirty="0" smtClean="0"/>
              <a:t>that </a:t>
            </a:r>
            <a:r>
              <a:rPr lang="en-GB" dirty="0" smtClean="0"/>
              <a:t>siblings can watch.</a:t>
            </a:r>
          </a:p>
          <a:p>
            <a:r>
              <a:rPr lang="en-GB" dirty="0" smtClean="0"/>
              <a:t>Other parents.</a:t>
            </a:r>
          </a:p>
          <a:p>
            <a:endParaRPr lang="en-GB" dirty="0" smtClean="0"/>
          </a:p>
          <a:p>
            <a:pPr marL="0" indent="0">
              <a:buNone/>
            </a:pPr>
            <a:endParaRPr lang="en-GB" dirty="0" smtClean="0"/>
          </a:p>
          <a:p>
            <a:endParaRPr lang="en-GB" dirty="0"/>
          </a:p>
        </p:txBody>
      </p:sp>
    </p:spTree>
    <p:extLst>
      <p:ext uri="{BB962C8B-B14F-4D97-AF65-F5344CB8AC3E}">
        <p14:creationId xmlns:p14="http://schemas.microsoft.com/office/powerpoint/2010/main" val="110786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3729" y="736847"/>
            <a:ext cx="8834726" cy="3354765"/>
          </a:xfrm>
          <a:prstGeom prst="rect">
            <a:avLst/>
          </a:prstGeom>
          <a:noFill/>
        </p:spPr>
        <p:txBody>
          <a:bodyPr wrap="none" rtlCol="0">
            <a:spAutoFit/>
          </a:bodyPr>
          <a:lstStyle/>
          <a:p>
            <a:pPr algn="ctr"/>
            <a:r>
              <a:rPr lang="en-GB" sz="4400" dirty="0" smtClean="0">
                <a:solidFill>
                  <a:srgbClr val="00CC99"/>
                </a:solidFill>
              </a:rPr>
              <a:t>Thank you for listening</a:t>
            </a:r>
          </a:p>
          <a:p>
            <a:pPr algn="ctr"/>
            <a:endParaRPr lang="en-GB" sz="4400" dirty="0">
              <a:solidFill>
                <a:srgbClr val="00CC99"/>
              </a:solidFill>
            </a:endParaRPr>
          </a:p>
          <a:p>
            <a:pPr algn="ctr"/>
            <a:r>
              <a:rPr lang="en-GB" sz="4400" dirty="0" smtClean="0">
                <a:solidFill>
                  <a:srgbClr val="00CC99"/>
                </a:solidFill>
              </a:rPr>
              <a:t>Any questions?</a:t>
            </a:r>
          </a:p>
          <a:p>
            <a:pPr algn="ctr"/>
            <a:endParaRPr lang="en-GB" sz="4400" dirty="0">
              <a:solidFill>
                <a:srgbClr val="00CC99"/>
              </a:solidFill>
            </a:endParaRPr>
          </a:p>
          <a:p>
            <a:pPr algn="ctr"/>
            <a:r>
              <a:rPr lang="en-GB" sz="3600" dirty="0">
                <a:hlinkClick r:id="rId2"/>
              </a:rPr>
              <a:t>www.positiveautismsupportandtraining.co.uk</a:t>
            </a:r>
            <a:r>
              <a:rPr lang="en-GB" sz="3600"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655" y="4470400"/>
            <a:ext cx="9108687" cy="1945390"/>
          </a:xfrm>
          <a:prstGeom prst="rect">
            <a:avLst/>
          </a:prstGeom>
        </p:spPr>
      </p:pic>
    </p:spTree>
    <p:extLst>
      <p:ext uri="{BB962C8B-B14F-4D97-AF65-F5344CB8AC3E}">
        <p14:creationId xmlns:p14="http://schemas.microsoft.com/office/powerpoint/2010/main" val="2739343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00CC99"/>
                </a:solidFill>
              </a:rPr>
              <a:t>What we are talking about today:</a:t>
            </a:r>
            <a:endParaRPr lang="en-GB" b="1" dirty="0">
              <a:solidFill>
                <a:srgbClr val="00CC99"/>
              </a:solidFill>
            </a:endParaRPr>
          </a:p>
        </p:txBody>
      </p:sp>
      <p:sp>
        <p:nvSpPr>
          <p:cNvPr id="3" name="Content Placeholder 2"/>
          <p:cNvSpPr>
            <a:spLocks noGrp="1"/>
          </p:cNvSpPr>
          <p:nvPr>
            <p:ph idx="1"/>
          </p:nvPr>
        </p:nvSpPr>
        <p:spPr/>
        <p:txBody>
          <a:bodyPr/>
          <a:lstStyle/>
          <a:p>
            <a:pPr marL="0" indent="0">
              <a:buNone/>
            </a:pPr>
            <a:endParaRPr lang="en-GB" dirty="0" smtClean="0"/>
          </a:p>
          <a:p>
            <a:r>
              <a:rPr lang="en-GB" dirty="0" smtClean="0"/>
              <a:t>The impact of ADHD </a:t>
            </a:r>
            <a:r>
              <a:rPr lang="en-GB" smtClean="0"/>
              <a:t>on siblings</a:t>
            </a:r>
          </a:p>
          <a:p>
            <a:pPr marL="0" indent="0">
              <a:buNone/>
            </a:pPr>
            <a:endParaRPr lang="en-GB" dirty="0" smtClean="0"/>
          </a:p>
          <a:p>
            <a:r>
              <a:rPr lang="en-GB" dirty="0" smtClean="0"/>
              <a:t>Coping with behaviour that challenges the family</a:t>
            </a:r>
          </a:p>
          <a:p>
            <a:pPr marL="0" indent="0">
              <a:buNone/>
            </a:pPr>
            <a:endParaRPr lang="en-GB" dirty="0" smtClean="0"/>
          </a:p>
          <a:p>
            <a:r>
              <a:rPr lang="en-GB" dirty="0" smtClean="0"/>
              <a:t>Building Resilience</a:t>
            </a:r>
          </a:p>
          <a:p>
            <a:pPr marL="0" indent="0">
              <a:buNone/>
            </a:pPr>
            <a:endParaRPr lang="en-GB" dirty="0" smtClean="0"/>
          </a:p>
          <a:p>
            <a:r>
              <a:rPr lang="en-GB" dirty="0" smtClean="0"/>
              <a:t>Where to find support</a:t>
            </a:r>
          </a:p>
          <a:p>
            <a:endParaRPr lang="en-GB" dirty="0" smtClean="0"/>
          </a:p>
        </p:txBody>
      </p:sp>
    </p:spTree>
    <p:extLst>
      <p:ext uri="{BB962C8B-B14F-4D97-AF65-F5344CB8AC3E}">
        <p14:creationId xmlns:p14="http://schemas.microsoft.com/office/powerpoint/2010/main" val="2198973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00CC99"/>
                </a:solidFill>
              </a:rPr>
              <a:t>The Impact of ADHD on Siblings</a:t>
            </a:r>
            <a:endParaRPr lang="en-GB" b="1" dirty="0">
              <a:solidFill>
                <a:srgbClr val="00CC99"/>
              </a:solidFill>
            </a:endParaRPr>
          </a:p>
        </p:txBody>
      </p:sp>
      <p:sp>
        <p:nvSpPr>
          <p:cNvPr id="3" name="Content Placeholder 2"/>
          <p:cNvSpPr>
            <a:spLocks noGrp="1"/>
          </p:cNvSpPr>
          <p:nvPr>
            <p:ph sz="half" idx="1"/>
          </p:nvPr>
        </p:nvSpPr>
        <p:spPr>
          <a:xfrm>
            <a:off x="838200" y="1447800"/>
            <a:ext cx="5181600" cy="4729163"/>
          </a:xfrm>
        </p:spPr>
        <p:txBody>
          <a:bodyPr/>
          <a:lstStyle/>
          <a:p>
            <a:endParaRPr lang="en-GB" dirty="0" smtClean="0"/>
          </a:p>
          <a:p>
            <a:r>
              <a:rPr lang="en-GB" dirty="0"/>
              <a:t>ADHD has a significant impact on the siblings of children who have the condition. One study found that 10 of the 13 siblings (brothers and sisters) interviewed thought they were “severely and negatively” affected by living with a sibling who had ADHD</a:t>
            </a:r>
            <a:r>
              <a:rPr lang="en-GB" dirty="0" smtClean="0"/>
              <a:t>. </a:t>
            </a:r>
            <a:r>
              <a:rPr lang="en-GB" i="1" dirty="0" smtClean="0"/>
              <a:t>(www.vmc.com)</a:t>
            </a:r>
          </a:p>
          <a:p>
            <a:endParaRPr lang="en-GB" dirty="0"/>
          </a:p>
          <a:p>
            <a:endParaRPr lang="en-GB" dirty="0"/>
          </a:p>
        </p:txBody>
      </p:sp>
      <p:pic>
        <p:nvPicPr>
          <p:cNvPr id="5" name="Content Placeholder 4"/>
          <p:cNvPicPr>
            <a:picLocks noGrp="1" noChangeAspect="1"/>
          </p:cNvPicPr>
          <p:nvPr>
            <p:ph sz="half" idx="2"/>
          </p:nvPr>
        </p:nvPicPr>
        <p:blipFill>
          <a:blip r:embed="rId2"/>
          <a:stretch>
            <a:fillRect/>
          </a:stretch>
        </p:blipFill>
        <p:spPr>
          <a:xfrm>
            <a:off x="6172200" y="1690687"/>
            <a:ext cx="5181600" cy="4486275"/>
          </a:xfrm>
          <a:prstGeom prst="rect">
            <a:avLst/>
          </a:prstGeom>
        </p:spPr>
      </p:pic>
    </p:spTree>
    <p:extLst>
      <p:ext uri="{BB962C8B-B14F-4D97-AF65-F5344CB8AC3E}">
        <p14:creationId xmlns:p14="http://schemas.microsoft.com/office/powerpoint/2010/main" val="3620509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00CC99"/>
                </a:solidFill>
              </a:rPr>
              <a:t>The Impact of </a:t>
            </a:r>
            <a:r>
              <a:rPr lang="en-GB" b="1" dirty="0" smtClean="0">
                <a:solidFill>
                  <a:srgbClr val="00CC99"/>
                </a:solidFill>
              </a:rPr>
              <a:t>ADHD on Siblings:</a:t>
            </a:r>
            <a:endParaRPr lang="en-GB" b="1" dirty="0">
              <a:solidFill>
                <a:srgbClr val="00CC99"/>
              </a:solidFill>
            </a:endParaRPr>
          </a:p>
        </p:txBody>
      </p:sp>
      <p:sp>
        <p:nvSpPr>
          <p:cNvPr id="3" name="Content Placeholder 2"/>
          <p:cNvSpPr>
            <a:spLocks noGrp="1"/>
          </p:cNvSpPr>
          <p:nvPr>
            <p:ph idx="1"/>
          </p:nvPr>
        </p:nvSpPr>
        <p:spPr>
          <a:xfrm>
            <a:off x="838200" y="1429555"/>
            <a:ext cx="10515600" cy="4747408"/>
          </a:xfrm>
        </p:spPr>
        <p:txBody>
          <a:bodyPr>
            <a:normAutofit/>
          </a:bodyPr>
          <a:lstStyle/>
          <a:p>
            <a:endParaRPr lang="en-GB" dirty="0" smtClean="0"/>
          </a:p>
          <a:p>
            <a:pPr marL="0" indent="0">
              <a:buNone/>
            </a:pPr>
            <a:r>
              <a:rPr lang="en-GB" dirty="0" smtClean="0"/>
              <a:t>Siblings impacted by behaviour such as:</a:t>
            </a:r>
          </a:p>
          <a:p>
            <a:r>
              <a:rPr lang="en-GB" dirty="0" smtClean="0"/>
              <a:t>Physical </a:t>
            </a:r>
            <a:r>
              <a:rPr lang="en-GB" dirty="0"/>
              <a:t>and verbal aggression, </a:t>
            </a:r>
            <a:endParaRPr lang="en-GB" dirty="0" smtClean="0"/>
          </a:p>
          <a:p>
            <a:r>
              <a:rPr lang="en-GB" dirty="0"/>
              <a:t>O</a:t>
            </a:r>
            <a:r>
              <a:rPr lang="en-GB" dirty="0" smtClean="0"/>
              <a:t>ut-of-control </a:t>
            </a:r>
            <a:r>
              <a:rPr lang="en-GB" dirty="0"/>
              <a:t>hyperactivity, </a:t>
            </a:r>
            <a:endParaRPr lang="en-GB" dirty="0" smtClean="0"/>
          </a:p>
          <a:p>
            <a:r>
              <a:rPr lang="en-GB" dirty="0"/>
              <a:t>E</a:t>
            </a:r>
            <a:r>
              <a:rPr lang="en-GB" dirty="0" smtClean="0"/>
              <a:t>motional </a:t>
            </a:r>
            <a:r>
              <a:rPr lang="en-GB" dirty="0"/>
              <a:t>and social immaturity</a:t>
            </a:r>
            <a:r>
              <a:rPr lang="en-GB" dirty="0" smtClean="0"/>
              <a:t>,</a:t>
            </a:r>
          </a:p>
          <a:p>
            <a:r>
              <a:rPr lang="en-GB" dirty="0"/>
              <a:t>A</a:t>
            </a:r>
            <a:r>
              <a:rPr lang="en-GB" dirty="0" smtClean="0"/>
              <a:t>cademic </a:t>
            </a:r>
            <a:r>
              <a:rPr lang="en-GB" dirty="0"/>
              <a:t>underachievement and learning problems, </a:t>
            </a:r>
            <a:endParaRPr lang="en-GB" dirty="0" smtClean="0"/>
          </a:p>
          <a:p>
            <a:r>
              <a:rPr lang="en-GB" dirty="0"/>
              <a:t>F</a:t>
            </a:r>
            <a:r>
              <a:rPr lang="en-GB" dirty="0" smtClean="0"/>
              <a:t>amily </a:t>
            </a:r>
            <a:r>
              <a:rPr lang="en-GB" dirty="0"/>
              <a:t>conflicts, </a:t>
            </a:r>
            <a:endParaRPr lang="en-GB" dirty="0" smtClean="0"/>
          </a:p>
          <a:p>
            <a:r>
              <a:rPr lang="en-GB" dirty="0"/>
              <a:t>P</a:t>
            </a:r>
            <a:r>
              <a:rPr lang="en-GB" dirty="0" smtClean="0"/>
              <a:t>oor </a:t>
            </a:r>
            <a:r>
              <a:rPr lang="en-GB" dirty="0"/>
              <a:t>peer </a:t>
            </a:r>
            <a:r>
              <a:rPr lang="en-GB" dirty="0" smtClean="0"/>
              <a:t>relationships</a:t>
            </a:r>
          </a:p>
          <a:p>
            <a:r>
              <a:rPr lang="en-GB" dirty="0"/>
              <a:t>D</a:t>
            </a:r>
            <a:r>
              <a:rPr lang="en-GB" dirty="0" smtClean="0"/>
              <a:t>ifficult </a:t>
            </a:r>
            <a:r>
              <a:rPr lang="en-GB" dirty="0"/>
              <a:t>relationships with extended family.</a:t>
            </a:r>
          </a:p>
          <a:p>
            <a:endParaRPr lang="en-GB" dirty="0"/>
          </a:p>
        </p:txBody>
      </p:sp>
    </p:spTree>
    <p:extLst>
      <p:ext uri="{BB962C8B-B14F-4D97-AF65-F5344CB8AC3E}">
        <p14:creationId xmlns:p14="http://schemas.microsoft.com/office/powerpoint/2010/main" val="2157373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CC99"/>
                </a:solidFill>
              </a:rPr>
              <a:t>Further impact of ADHD on siblings</a:t>
            </a:r>
            <a:endParaRPr lang="en-GB" b="1" dirty="0">
              <a:solidFill>
                <a:srgbClr val="00CC99"/>
              </a:solidFill>
            </a:endParaRPr>
          </a:p>
        </p:txBody>
      </p:sp>
      <p:sp>
        <p:nvSpPr>
          <p:cNvPr id="3" name="Content Placeholder 2"/>
          <p:cNvSpPr>
            <a:spLocks noGrp="1"/>
          </p:cNvSpPr>
          <p:nvPr>
            <p:ph idx="1"/>
          </p:nvPr>
        </p:nvSpPr>
        <p:spPr>
          <a:xfrm>
            <a:off x="838200" y="1300766"/>
            <a:ext cx="10515600" cy="4876197"/>
          </a:xfrm>
        </p:spPr>
        <p:txBody>
          <a:bodyPr>
            <a:normAutofit fontScale="85000" lnSpcReduction="20000"/>
          </a:bodyPr>
          <a:lstStyle/>
          <a:p>
            <a:endParaRPr lang="en-GB" dirty="0" smtClean="0"/>
          </a:p>
          <a:p>
            <a:r>
              <a:rPr lang="en-GB" dirty="0" smtClean="0"/>
              <a:t> </a:t>
            </a:r>
            <a:r>
              <a:rPr lang="en-GB" dirty="0"/>
              <a:t>Siblings described their family life as “chaotic”, “exhausting”, and “focused on their sibling”. </a:t>
            </a:r>
            <a:endParaRPr lang="en-GB" dirty="0" smtClean="0"/>
          </a:p>
          <a:p>
            <a:r>
              <a:rPr lang="en-GB" dirty="0" smtClean="0"/>
              <a:t>Siblings </a:t>
            </a:r>
            <a:r>
              <a:rPr lang="en-GB" dirty="0"/>
              <a:t>described “never knowing what to expect next” and that they did not expect an end point to the impact of ADHD on their lives.</a:t>
            </a:r>
          </a:p>
          <a:p>
            <a:r>
              <a:rPr lang="en-GB" dirty="0"/>
              <a:t>Siblings of children with ADHD experienced the disruptive effects of the condition in three ways: victimisation, caretaking and feelings of sorrow and loss. </a:t>
            </a:r>
            <a:endParaRPr lang="en-GB" dirty="0" smtClean="0"/>
          </a:p>
          <a:p>
            <a:r>
              <a:rPr lang="en-GB" dirty="0" smtClean="0"/>
              <a:t>Siblings </a:t>
            </a:r>
            <a:r>
              <a:rPr lang="en-GB" dirty="0"/>
              <a:t>reported feeling victimised through physical violence, verbal aggression and manipulative and controlling behaviour. </a:t>
            </a:r>
            <a:endParaRPr lang="en-GB" dirty="0" smtClean="0"/>
          </a:p>
          <a:p>
            <a:r>
              <a:rPr lang="en-GB" dirty="0" smtClean="0"/>
              <a:t>Many </a:t>
            </a:r>
            <a:r>
              <a:rPr lang="en-GB" dirty="0"/>
              <a:t>siblings felt unprotected by their parents who were perceived as too exhausted or overwhelmed to intervene.</a:t>
            </a:r>
          </a:p>
          <a:p>
            <a:endParaRPr lang="en-GB" dirty="0" smtClean="0"/>
          </a:p>
          <a:p>
            <a:endParaRPr lang="en-GB" dirty="0" smtClean="0"/>
          </a:p>
          <a:p>
            <a:pPr marL="0" indent="0" algn="ctr">
              <a:buNone/>
            </a:pPr>
            <a:r>
              <a:rPr lang="en-GB" b="1" dirty="0" smtClean="0">
                <a:solidFill>
                  <a:srgbClr val="00CC99"/>
                </a:solidFill>
              </a:rPr>
              <a:t>So - THIS </a:t>
            </a:r>
            <a:r>
              <a:rPr lang="en-GB" b="1" dirty="0" smtClean="0">
                <a:solidFill>
                  <a:srgbClr val="00CC99"/>
                </a:solidFill>
              </a:rPr>
              <a:t>SOUNDS FAMILIAR TO YOU – YOU ARE NOT ALONE!</a:t>
            </a:r>
          </a:p>
          <a:p>
            <a:endParaRPr lang="en-GB" dirty="0" smtClean="0"/>
          </a:p>
          <a:p>
            <a:endParaRPr lang="en-GB" dirty="0" smtClean="0"/>
          </a:p>
          <a:p>
            <a:endParaRPr lang="en-GB" dirty="0"/>
          </a:p>
        </p:txBody>
      </p:sp>
    </p:spTree>
    <p:extLst>
      <p:ext uri="{BB962C8B-B14F-4D97-AF65-F5344CB8AC3E}">
        <p14:creationId xmlns:p14="http://schemas.microsoft.com/office/powerpoint/2010/main" val="372878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CC99"/>
                </a:solidFill>
              </a:rPr>
              <a:t>What it feels like to have a brother with ADHD</a:t>
            </a:r>
            <a:endParaRPr lang="en-GB" b="1" dirty="0">
              <a:solidFill>
                <a:srgbClr val="00CC99"/>
              </a:solidFill>
            </a:endParaRPr>
          </a:p>
        </p:txBody>
      </p:sp>
      <p:sp>
        <p:nvSpPr>
          <p:cNvPr id="3" name="Content Placeholder 2"/>
          <p:cNvSpPr>
            <a:spLocks noGrp="1"/>
          </p:cNvSpPr>
          <p:nvPr>
            <p:ph idx="1"/>
          </p:nvPr>
        </p:nvSpPr>
        <p:spPr/>
        <p:txBody>
          <a:bodyPr/>
          <a:lstStyle/>
          <a:p>
            <a:endParaRPr lang="en-GB" dirty="0"/>
          </a:p>
        </p:txBody>
      </p:sp>
      <p:sp>
        <p:nvSpPr>
          <p:cNvPr id="4" name="Cloud Callout 3"/>
          <p:cNvSpPr/>
          <p:nvPr/>
        </p:nvSpPr>
        <p:spPr>
          <a:xfrm>
            <a:off x="1648496" y="2562895"/>
            <a:ext cx="3721994" cy="243410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He goes so over the top!</a:t>
            </a:r>
            <a:endParaRPr lang="en-GB" dirty="0"/>
          </a:p>
        </p:txBody>
      </p:sp>
      <p:sp>
        <p:nvSpPr>
          <p:cNvPr id="5" name="Cloud Callout 4"/>
          <p:cNvSpPr/>
          <p:nvPr/>
        </p:nvSpPr>
        <p:spPr>
          <a:xfrm>
            <a:off x="8216722" y="3322750"/>
            <a:ext cx="3433292" cy="224092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He doesn’t go to bed!</a:t>
            </a:r>
            <a:endParaRPr lang="en-GB" dirty="0"/>
          </a:p>
        </p:txBody>
      </p:sp>
      <p:sp>
        <p:nvSpPr>
          <p:cNvPr id="6" name="Cloud Callout 5"/>
          <p:cNvSpPr/>
          <p:nvPr/>
        </p:nvSpPr>
        <p:spPr>
          <a:xfrm>
            <a:off x="5666704" y="1590832"/>
            <a:ext cx="3322750" cy="256904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When he gets told to do something he always negotiates</a:t>
            </a:r>
            <a:endParaRPr lang="en-GB" dirty="0"/>
          </a:p>
        </p:txBody>
      </p:sp>
      <p:sp>
        <p:nvSpPr>
          <p:cNvPr id="7" name="Cloud Callout 6"/>
          <p:cNvSpPr/>
          <p:nvPr/>
        </p:nvSpPr>
        <p:spPr>
          <a:xfrm>
            <a:off x="4126606" y="4443211"/>
            <a:ext cx="2667000" cy="2152024"/>
          </a:xfrm>
          <a:prstGeom prst="cloudCallout">
            <a:avLst>
              <a:gd name="adj1" fmla="val 1270862"/>
              <a:gd name="adj2" fmla="val 13125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He’s embarrassing sometimes!</a:t>
            </a:r>
            <a:endParaRPr lang="en-GB" dirty="0"/>
          </a:p>
        </p:txBody>
      </p:sp>
    </p:spTree>
    <p:extLst>
      <p:ext uri="{BB962C8B-B14F-4D97-AF65-F5344CB8AC3E}">
        <p14:creationId xmlns:p14="http://schemas.microsoft.com/office/powerpoint/2010/main" val="2198593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CC99"/>
                </a:solidFill>
              </a:rPr>
              <a:t>What it feels like to have a brother with ADHD</a:t>
            </a:r>
            <a:endParaRPr lang="en-GB" b="1" dirty="0">
              <a:solidFill>
                <a:srgbClr val="00CC99"/>
              </a:solidFill>
            </a:endParaRPr>
          </a:p>
        </p:txBody>
      </p:sp>
      <p:sp>
        <p:nvSpPr>
          <p:cNvPr id="3" name="Content Placeholder 2"/>
          <p:cNvSpPr>
            <a:spLocks noGrp="1"/>
          </p:cNvSpPr>
          <p:nvPr>
            <p:ph idx="1"/>
          </p:nvPr>
        </p:nvSpPr>
        <p:spPr/>
        <p:txBody>
          <a:bodyPr/>
          <a:lstStyle/>
          <a:p>
            <a:endParaRPr lang="en-GB" dirty="0"/>
          </a:p>
        </p:txBody>
      </p:sp>
      <p:sp>
        <p:nvSpPr>
          <p:cNvPr id="4" name="Cloud Callout 3"/>
          <p:cNvSpPr/>
          <p:nvPr/>
        </p:nvSpPr>
        <p:spPr>
          <a:xfrm>
            <a:off x="1648496" y="2562895"/>
            <a:ext cx="3721994" cy="243410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He </a:t>
            </a:r>
            <a:r>
              <a:rPr lang="en-GB" dirty="0" smtClean="0"/>
              <a:t>is loyal and looks after me.</a:t>
            </a:r>
            <a:endParaRPr lang="en-GB" dirty="0"/>
          </a:p>
        </p:txBody>
      </p:sp>
      <p:sp>
        <p:nvSpPr>
          <p:cNvPr id="5" name="Cloud Callout 4"/>
          <p:cNvSpPr/>
          <p:nvPr/>
        </p:nvSpPr>
        <p:spPr>
          <a:xfrm>
            <a:off x="8216722" y="3322750"/>
            <a:ext cx="3433292" cy="224092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He is very funny!</a:t>
            </a:r>
            <a:endParaRPr lang="en-GB" dirty="0"/>
          </a:p>
        </p:txBody>
      </p:sp>
      <p:sp>
        <p:nvSpPr>
          <p:cNvPr id="6" name="Cloud Callout 5"/>
          <p:cNvSpPr/>
          <p:nvPr/>
        </p:nvSpPr>
        <p:spPr>
          <a:xfrm>
            <a:off x="5666704" y="1590832"/>
            <a:ext cx="3322750" cy="256904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He has a lot of energy.</a:t>
            </a:r>
            <a:endParaRPr lang="en-GB" dirty="0"/>
          </a:p>
        </p:txBody>
      </p:sp>
    </p:spTree>
    <p:extLst>
      <p:ext uri="{BB962C8B-B14F-4D97-AF65-F5344CB8AC3E}">
        <p14:creationId xmlns:p14="http://schemas.microsoft.com/office/powerpoint/2010/main" val="4108388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00CC99"/>
                </a:solidFill>
              </a:rPr>
              <a:t>Supporting Siblings:</a:t>
            </a:r>
            <a:endParaRPr lang="en-GB" b="1" dirty="0">
              <a:solidFill>
                <a:srgbClr val="00CC99"/>
              </a:solidFill>
            </a:endParaRPr>
          </a:p>
        </p:txBody>
      </p:sp>
      <p:sp>
        <p:nvSpPr>
          <p:cNvPr id="3" name="Content Placeholder 2"/>
          <p:cNvSpPr>
            <a:spLocks noGrp="1"/>
          </p:cNvSpPr>
          <p:nvPr>
            <p:ph idx="1"/>
          </p:nvPr>
        </p:nvSpPr>
        <p:spPr>
          <a:xfrm>
            <a:off x="838200" y="1249251"/>
            <a:ext cx="10515600" cy="4927712"/>
          </a:xfrm>
        </p:spPr>
        <p:txBody>
          <a:bodyPr>
            <a:normAutofit fontScale="92500"/>
          </a:bodyPr>
          <a:lstStyle/>
          <a:p>
            <a:endParaRPr lang="en-GB" dirty="0" smtClean="0"/>
          </a:p>
          <a:p>
            <a:r>
              <a:rPr lang="en-GB" dirty="0" smtClean="0"/>
              <a:t>Where possible teach about </a:t>
            </a:r>
            <a:r>
              <a:rPr lang="en-GB" dirty="0" smtClean="0"/>
              <a:t>ADHD</a:t>
            </a:r>
            <a:r>
              <a:rPr lang="en-GB" dirty="0" smtClean="0"/>
              <a:t>. </a:t>
            </a:r>
            <a:r>
              <a:rPr lang="en-GB" i="1" dirty="0" smtClean="0"/>
              <a:t>“Can I tell you about </a:t>
            </a:r>
            <a:r>
              <a:rPr lang="en-GB" i="1" dirty="0" smtClean="0"/>
              <a:t>ADHD </a:t>
            </a:r>
            <a:r>
              <a:rPr lang="en-GB" i="1" dirty="0" smtClean="0"/>
              <a:t>by </a:t>
            </a:r>
            <a:r>
              <a:rPr lang="en-GB" i="1" dirty="0" smtClean="0"/>
              <a:t>Susan </a:t>
            </a:r>
            <a:r>
              <a:rPr lang="en-GB" i="1" dirty="0" err="1" smtClean="0"/>
              <a:t>Yarney</a:t>
            </a:r>
            <a:r>
              <a:rPr lang="en-GB" i="1" dirty="0" smtClean="0"/>
              <a:t>” </a:t>
            </a:r>
            <a:r>
              <a:rPr lang="en-GB" dirty="0" smtClean="0"/>
              <a:t>is a great book for children to </a:t>
            </a:r>
            <a:r>
              <a:rPr lang="en-GB" dirty="0" smtClean="0"/>
              <a:t>read as is </a:t>
            </a:r>
            <a:r>
              <a:rPr lang="en-GB" i="1" dirty="0" smtClean="0"/>
              <a:t>“Dogs have ADHD.”</a:t>
            </a:r>
          </a:p>
          <a:p>
            <a:r>
              <a:rPr lang="en-GB" dirty="0" smtClean="0"/>
              <a:t>Talk about famous people with ADHD.</a:t>
            </a:r>
            <a:endParaRPr lang="en-GB" dirty="0" smtClean="0"/>
          </a:p>
          <a:p>
            <a:r>
              <a:rPr lang="en-GB" dirty="0" smtClean="0"/>
              <a:t>Make sure that siblings also understand that </a:t>
            </a:r>
            <a:r>
              <a:rPr lang="en-GB" dirty="0" smtClean="0"/>
              <a:t>ADHD is not a choice and is a condition.</a:t>
            </a:r>
            <a:r>
              <a:rPr lang="en-GB" dirty="0" smtClean="0"/>
              <a:t> Use an Iceberg diagram to explain behaviour and triggers.</a:t>
            </a:r>
          </a:p>
          <a:p>
            <a:r>
              <a:rPr lang="en-GB" dirty="0" smtClean="0"/>
              <a:t>Teach </a:t>
            </a:r>
            <a:r>
              <a:rPr lang="en-GB" dirty="0" smtClean="0"/>
              <a:t>siblings some basic strategies like giving </a:t>
            </a:r>
            <a:r>
              <a:rPr lang="en-GB" dirty="0" smtClean="0"/>
              <a:t>their siblings space, explaining their feelings etc.  </a:t>
            </a:r>
            <a:r>
              <a:rPr lang="en-GB" dirty="0" smtClean="0"/>
              <a:t>Role play doing this.</a:t>
            </a:r>
          </a:p>
          <a:p>
            <a:r>
              <a:rPr lang="en-GB" dirty="0" smtClean="0"/>
              <a:t>Praise and recognise the efforts siblings go to.</a:t>
            </a:r>
          </a:p>
          <a:p>
            <a:r>
              <a:rPr lang="en-GB" dirty="0" smtClean="0"/>
              <a:t>Catch your children being good.</a:t>
            </a:r>
          </a:p>
          <a:p>
            <a:endParaRPr lang="en-GB" dirty="0" smtClean="0"/>
          </a:p>
          <a:p>
            <a:endParaRPr lang="en-GB" dirty="0"/>
          </a:p>
        </p:txBody>
      </p:sp>
    </p:spTree>
    <p:extLst>
      <p:ext uri="{BB962C8B-B14F-4D97-AF65-F5344CB8AC3E}">
        <p14:creationId xmlns:p14="http://schemas.microsoft.com/office/powerpoint/2010/main" val="4210240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00CC99"/>
                </a:solidFill>
              </a:rPr>
              <a:t>Supporting Siblings:</a:t>
            </a:r>
            <a:endParaRPr lang="en-GB" dirty="0"/>
          </a:p>
        </p:txBody>
      </p:sp>
      <p:sp>
        <p:nvSpPr>
          <p:cNvPr id="3" name="Content Placeholder 2"/>
          <p:cNvSpPr>
            <a:spLocks noGrp="1"/>
          </p:cNvSpPr>
          <p:nvPr>
            <p:ph idx="1"/>
          </p:nvPr>
        </p:nvSpPr>
        <p:spPr/>
        <p:txBody>
          <a:bodyPr/>
          <a:lstStyle/>
          <a:p>
            <a:r>
              <a:rPr lang="en-GB" dirty="0"/>
              <a:t>Use empathy not sympathy to support siblings. </a:t>
            </a:r>
          </a:p>
          <a:p>
            <a:r>
              <a:rPr lang="en-GB" dirty="0"/>
              <a:t>Encourage activities that can be done together.</a:t>
            </a:r>
          </a:p>
          <a:p>
            <a:r>
              <a:rPr lang="en-GB" dirty="0"/>
              <a:t>Always use reward systems for all children</a:t>
            </a:r>
          </a:p>
          <a:p>
            <a:r>
              <a:rPr lang="en-GB" dirty="0"/>
              <a:t>Use a Family Reward Jar</a:t>
            </a:r>
          </a:p>
          <a:p>
            <a:r>
              <a:rPr lang="en-GB" dirty="0"/>
              <a:t>Make sure siblings get time with you on your own – even if it is just time to talk.</a:t>
            </a:r>
          </a:p>
          <a:p>
            <a:r>
              <a:rPr lang="en-GB" dirty="0"/>
              <a:t>Love bomb!</a:t>
            </a:r>
          </a:p>
          <a:p>
            <a:pPr marL="0" indent="0">
              <a:buNone/>
            </a:pPr>
            <a:endParaRPr lang="en-GB" dirty="0"/>
          </a:p>
        </p:txBody>
      </p:sp>
    </p:spTree>
    <p:extLst>
      <p:ext uri="{BB962C8B-B14F-4D97-AF65-F5344CB8AC3E}">
        <p14:creationId xmlns:p14="http://schemas.microsoft.com/office/powerpoint/2010/main" val="3125755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TotalTime>
  <Words>789</Words>
  <Application>Microsoft Office PowerPoint</Application>
  <PresentationFormat>Widescreen</PresentationFormat>
  <Paragraphs>98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ADHD and Sibling Rivalry</vt:lpstr>
      <vt:lpstr>What we are talking about today:</vt:lpstr>
      <vt:lpstr>The Impact of ADHD on Siblings</vt:lpstr>
      <vt:lpstr>The Impact of ADHD on Siblings:</vt:lpstr>
      <vt:lpstr>Further impact of ADHD on siblings</vt:lpstr>
      <vt:lpstr>What it feels like to have a brother with ADHD</vt:lpstr>
      <vt:lpstr>What it feels like to have a brother with ADHD</vt:lpstr>
      <vt:lpstr>Supporting Siblings:</vt:lpstr>
      <vt:lpstr>Supporting Siblings:</vt:lpstr>
      <vt:lpstr>Coping with behaviour that challenges the family:</vt:lpstr>
      <vt:lpstr>Remember the Anxiety / Sensory Bucket Analogy:</vt:lpstr>
      <vt:lpstr>And the Boiled Kettle Analogy Too!</vt:lpstr>
      <vt:lpstr>What is Resilience?</vt:lpstr>
      <vt:lpstr>Top Ten Tips</vt:lpstr>
      <vt:lpstr>Where to find support: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PDA and Family Resilience</dc:title>
  <dc:creator>Microsoft account</dc:creator>
  <cp:lastModifiedBy>Training</cp:lastModifiedBy>
  <cp:revision>30</cp:revision>
  <dcterms:created xsi:type="dcterms:W3CDTF">2017-08-15T15:04:16Z</dcterms:created>
  <dcterms:modified xsi:type="dcterms:W3CDTF">2017-11-03T10:20:14Z</dcterms:modified>
</cp:coreProperties>
</file>